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5"/>
  </p:notesMasterIdLst>
  <p:sldIdLst>
    <p:sldId id="257" r:id="rId2"/>
    <p:sldId id="310" r:id="rId3"/>
    <p:sldId id="364" r:id="rId4"/>
    <p:sldId id="365" r:id="rId5"/>
    <p:sldId id="359" r:id="rId6"/>
    <p:sldId id="261" r:id="rId7"/>
    <p:sldId id="263" r:id="rId8"/>
    <p:sldId id="311" r:id="rId9"/>
    <p:sldId id="312" r:id="rId10"/>
    <p:sldId id="328" r:id="rId11"/>
    <p:sldId id="327" r:id="rId12"/>
    <p:sldId id="326" r:id="rId13"/>
    <p:sldId id="325" r:id="rId14"/>
    <p:sldId id="324" r:id="rId15"/>
    <p:sldId id="323" r:id="rId16"/>
    <p:sldId id="321" r:id="rId17"/>
    <p:sldId id="320" r:id="rId18"/>
    <p:sldId id="319" r:id="rId19"/>
    <p:sldId id="317" r:id="rId20"/>
    <p:sldId id="316" r:id="rId21"/>
    <p:sldId id="315" r:id="rId22"/>
    <p:sldId id="314" r:id="rId23"/>
    <p:sldId id="313" r:id="rId24"/>
    <p:sldId id="330" r:id="rId25"/>
    <p:sldId id="331" r:id="rId26"/>
    <p:sldId id="332" r:id="rId27"/>
    <p:sldId id="333" r:id="rId28"/>
    <p:sldId id="334" r:id="rId29"/>
    <p:sldId id="335" r:id="rId30"/>
    <p:sldId id="338" r:id="rId31"/>
    <p:sldId id="339" r:id="rId32"/>
    <p:sldId id="340" r:id="rId33"/>
    <p:sldId id="341" r:id="rId34"/>
    <p:sldId id="342" r:id="rId35"/>
    <p:sldId id="343" r:id="rId36"/>
    <p:sldId id="344" r:id="rId37"/>
    <p:sldId id="345" r:id="rId38"/>
    <p:sldId id="346" r:id="rId39"/>
    <p:sldId id="347" r:id="rId40"/>
    <p:sldId id="348" r:id="rId41"/>
    <p:sldId id="349" r:id="rId42"/>
    <p:sldId id="366" r:id="rId43"/>
    <p:sldId id="351" r:id="rId44"/>
    <p:sldId id="352" r:id="rId45"/>
    <p:sldId id="353" r:id="rId46"/>
    <p:sldId id="354" r:id="rId47"/>
    <p:sldId id="355" r:id="rId48"/>
    <p:sldId id="356" r:id="rId49"/>
    <p:sldId id="357" r:id="rId50"/>
    <p:sldId id="360" r:id="rId51"/>
    <p:sldId id="358" r:id="rId52"/>
    <p:sldId id="361" r:id="rId53"/>
    <p:sldId id="363" r:id="rId54"/>
  </p:sldIdLst>
  <p:sldSz cx="9144000" cy="5143500" type="screen16x9"/>
  <p:notesSz cx="6797675" cy="9928225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8D36"/>
    <a:srgbClr val="D967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42" d="100"/>
          <a:sy n="142" d="100"/>
        </p:scale>
        <p:origin x="-666" y="-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10" cy="7201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C9693CD8-709E-4F64-9BBD-138E52E389A9}" type="datetimeFigureOut">
              <a:rPr lang="de-DE"/>
              <a:pPr>
                <a:defRPr/>
              </a:pPr>
              <a:t>12.07.2017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de-DE" noProof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450" y="4716463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noProof="0" smtClean="0"/>
              <a:t>Textmasterformat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  <a:endParaRPr lang="de-DE" noProof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06AF2DD5-E38B-46A4-9117-15D693D835AD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5001464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6AF2DD5-E38B-46A4-9117-15D693D835AD}" type="slidenum">
              <a:rPr lang="de-DE" smtClean="0"/>
              <a:pPr>
                <a:defRPr/>
              </a:pPr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348337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/>
          <p:cNvSpPr txBox="1">
            <a:spLocks/>
          </p:cNvSpPr>
          <p:nvPr userDrawn="1"/>
        </p:nvSpPr>
        <p:spPr>
          <a:xfrm rot="5400000">
            <a:off x="2924969" y="2056606"/>
            <a:ext cx="161925" cy="6011863"/>
          </a:xfrm>
          <a:prstGeom prst="rect">
            <a:avLst/>
          </a:prstGeom>
          <a:solidFill>
            <a:schemeClr val="accent6">
              <a:alpha val="38000"/>
            </a:schemeClr>
          </a:solidFill>
        </p:spPr>
        <p:txBody>
          <a:bodyPr anchor="ctr"/>
          <a:lstStyle>
            <a:defPPr>
              <a:defRPr lang="de-DE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DE" dirty="0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82825" y="681489"/>
            <a:ext cx="7772400" cy="1102519"/>
          </a:xfrm>
        </p:spPr>
        <p:txBody>
          <a:bodyPr/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 smtClean="0"/>
              <a:t>Formatvorlage des Untertitelmasters durch Klicken bearbeiten</a:t>
            </a:r>
            <a:endParaRPr lang="de-DE" dirty="0"/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>
          <a:xfrm>
            <a:off x="3419475" y="4454525"/>
            <a:ext cx="2133600" cy="147638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CE638D3-1396-4BDA-B585-C27C00AD1893}" type="datetime1">
              <a:rPr lang="de-DE"/>
              <a:pPr>
                <a:defRPr/>
              </a:pPr>
              <a:t>12.07.2017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567625-80AE-44DC-B80C-509C7C3DCC14}" type="datetime1">
              <a:rPr lang="de-DE"/>
              <a:pPr>
                <a:defRPr/>
              </a:pPr>
              <a:t>12.07.2017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Freisprechung und Gestaltungswettbewerb DIE GUTE FORM 2017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E1978E-5990-4153-88B9-9D5EF1B5BE29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B35E07-6C5B-4D4F-8AF1-5C6233AAE77C}" type="datetime1">
              <a:rPr lang="de-DE"/>
              <a:pPr>
                <a:defRPr/>
              </a:pPr>
              <a:t>12.07.2017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Freisprechung und Gestaltungswettbewerb DIE GUTE FORM 2017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6F389E-1F2F-48F9-B210-47F1D4E1F57A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>
  <p:cSld name="Titel, zwei Inhalte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1"/>
          </p:nvPr>
        </p:nvSpPr>
        <p:spPr>
          <a:xfrm>
            <a:off x="457200" y="1200150"/>
            <a:ext cx="4038600" cy="1639491"/>
          </a:xfr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quarter" idx="2"/>
          </p:nvPr>
        </p:nvSpPr>
        <p:spPr>
          <a:xfrm>
            <a:off x="457200" y="2953942"/>
            <a:ext cx="4038600" cy="1640681"/>
          </a:xfr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Inhaltsplatzhalter 4"/>
          <p:cNvSpPr>
            <a:spLocks noGrp="1"/>
          </p:cNvSpPr>
          <p:nvPr>
            <p:ph sz="half" idx="3"/>
          </p:nvPr>
        </p:nvSpPr>
        <p:spPr>
          <a:xfrm>
            <a:off x="4648200" y="1200151"/>
            <a:ext cx="4038600" cy="3394472"/>
          </a:xfr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BD670C-4E9B-426E-A038-E683C98F19D1}" type="datetime1">
              <a:rPr lang="de-DE"/>
              <a:pPr>
                <a:defRPr/>
              </a:pPr>
              <a:t>12.07.2017</a:t>
            </a:fld>
            <a:endParaRPr lang="de-DE"/>
          </a:p>
        </p:txBody>
      </p:sp>
      <p:sp>
        <p:nvSpPr>
          <p:cNvPr id="7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Freisprechung und Gestaltungswettbewerb DIE GUTE FORM 2017</a:t>
            </a:r>
          </a:p>
        </p:txBody>
      </p:sp>
      <p:sp>
        <p:nvSpPr>
          <p:cNvPr id="8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96D47A-3513-452E-8844-4818D4CB68FE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/>
          </p:nvPr>
        </p:nvSpPr>
        <p:spPr>
          <a:xfrm>
            <a:off x="457200" y="205979"/>
            <a:ext cx="8229600" cy="4388644"/>
          </a:xfr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3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CB868-9CF1-4345-A2EB-243601355E73}" type="datetime1">
              <a:rPr lang="de-DE"/>
              <a:pPr>
                <a:defRPr/>
              </a:pPr>
              <a:t>12.07.2017</a:t>
            </a:fld>
            <a:endParaRPr lang="de-DE"/>
          </a:p>
        </p:txBody>
      </p:sp>
      <p:sp>
        <p:nvSpPr>
          <p:cNvPr id="4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Freisprechung und Gestaltungswettbewerb DIE GUTE FORM 2017</a:t>
            </a:r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4EDE27-4230-4D90-8BE4-38E4F3A36E3A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974BFE-7B09-4D12-8C75-D2F8F89FF0AD}" type="datetime1">
              <a:rPr lang="de-DE"/>
              <a:pPr>
                <a:defRPr/>
              </a:pPr>
              <a:t>12.07.2017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Freisprechung und Gestaltungswettbewerb DIE GUTE FORM 2017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BAAD8E-57FD-41D8-BEC5-CC17C4FEBFE9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0D76B-5AEA-4A3E-9AD3-3B1A34D4267D}" type="datetime1">
              <a:rPr lang="de-DE"/>
              <a:pPr>
                <a:defRPr/>
              </a:pPr>
              <a:t>12.07.2017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Freisprechung und Gestaltungswettbewerb DIE GUTE FORM 2017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0A5DA8-9E49-46C5-9B28-8107FE64A4D6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8E748A-7D11-4F4B-BD43-235A934C9F8F}" type="datetime1">
              <a:rPr lang="de-DE"/>
              <a:pPr>
                <a:defRPr/>
              </a:pPr>
              <a:t>12.07.2017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Freisprechung und Gestaltungswettbewerb DIE GUTE FORM 2017</a:t>
            </a:r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562A8D-3E3D-40F0-9E52-4C2A28DFE5E2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CE5829-FBED-46D3-B738-6008E44FB31B}" type="datetime1">
              <a:rPr lang="de-DE"/>
              <a:pPr>
                <a:defRPr/>
              </a:pPr>
              <a:t>12.07.2017</a:t>
            </a:fld>
            <a:endParaRPr lang="de-DE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Freisprechung und Gestaltungswettbewerb DIE GUTE FORM 2017</a:t>
            </a:r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8C7351-9764-4EAC-8251-371A6DC7CA16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1ECF26-8C2B-4EBF-827D-E822ABD0E504}" type="datetime1">
              <a:rPr lang="de-DE"/>
              <a:pPr>
                <a:defRPr/>
              </a:pPr>
              <a:t>12.07.2017</a:t>
            </a:fld>
            <a:endParaRPr lang="de-DE"/>
          </a:p>
        </p:txBody>
      </p:sp>
      <p:sp>
        <p:nvSpPr>
          <p:cNvPr id="4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Freisprechung und Gestaltungswettbewerb DIE GUTE FORM 2017</a:t>
            </a:r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ABE9E2-7B1E-4B9E-8DE0-79C33B004509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230679-3E3B-402F-A62A-1EB3B3CD48F2}" type="datetime1">
              <a:rPr lang="de-DE"/>
              <a:pPr>
                <a:defRPr/>
              </a:pPr>
              <a:t>12.07.2017</a:t>
            </a:fld>
            <a:endParaRPr lang="de-DE"/>
          </a:p>
        </p:txBody>
      </p:sp>
      <p:sp>
        <p:nvSpPr>
          <p:cNvPr id="3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Freisprechung und Gestaltungswettbewerb DIE GUTE FORM 2017</a:t>
            </a:r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EA16ED-72DC-484A-BBB0-914C65FAF4C4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2DD431-F145-4355-96E1-84471D992B52}" type="datetime1">
              <a:rPr lang="de-DE"/>
              <a:pPr>
                <a:defRPr/>
              </a:pPr>
              <a:t>12.07.2017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Freisprechung und Gestaltungswettbewerb DIE GUTE FORM 2017</a:t>
            </a:r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B698DA-B68A-48FE-AAFD-0CB9ACDC8080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F76B63-30E2-4BD2-9C34-A960D3FA02DE}" type="datetime1">
              <a:rPr lang="de-DE"/>
              <a:pPr>
                <a:defRPr/>
              </a:pPr>
              <a:t>12.07.2017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Freisprechung und Gestaltungswettbewerb DIE GUTE FORM 2017</a:t>
            </a:r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ED30A-2947-482B-820E-1A017F82C1E6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elplatzhalter 1"/>
          <p:cNvSpPr>
            <a:spLocks noGrp="1"/>
          </p:cNvSpPr>
          <p:nvPr>
            <p:ph type="title"/>
          </p:nvPr>
        </p:nvSpPr>
        <p:spPr bwMode="auto">
          <a:xfrm>
            <a:off x="250825" y="635000"/>
            <a:ext cx="7273925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Titelmasterformat durch Klicken bearbeiten</a:t>
            </a:r>
          </a:p>
        </p:txBody>
      </p:sp>
      <p:sp>
        <p:nvSpPr>
          <p:cNvPr id="1027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250825" y="1870075"/>
            <a:ext cx="8229600" cy="272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C52EE47-A7B0-4391-B297-471EE0E9DDC8}" type="datetime1">
              <a:rPr lang="de-DE"/>
              <a:pPr>
                <a:defRPr/>
              </a:pPr>
              <a:t>12.07.2017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de-DE"/>
              <a:t>Freisprechung und Gestaltungswettbewerb DIE GUTE FORM 2017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649E922-AC4C-4821-B82C-C653968A4F41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  <p:pic>
        <p:nvPicPr>
          <p:cNvPr id="1031" name="Picture 2" descr="TSD_Innung_Ruhr_RGB"/>
          <p:cNvPicPr>
            <a:picLocks noChangeAspect="1" noChangeArrowheads="1"/>
          </p:cNvPicPr>
          <p:nvPr userDrawn="1"/>
        </p:nvPicPr>
        <p:blipFill>
          <a:blip r:embed="rId15"/>
          <a:srcRect/>
          <a:stretch>
            <a:fillRect/>
          </a:stretch>
        </p:blipFill>
        <p:spPr bwMode="auto">
          <a:xfrm>
            <a:off x="8243888" y="222250"/>
            <a:ext cx="668337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9"/>
          <p:cNvSpPr>
            <a:spLocks noGrp="1" noChangeArrowheads="1"/>
          </p:cNvSpPr>
          <p:nvPr>
            <p:ph type="title"/>
          </p:nvPr>
        </p:nvSpPr>
        <p:spPr>
          <a:xfrm>
            <a:off x="971550" y="735013"/>
            <a:ext cx="6337300" cy="3457575"/>
          </a:xfrm>
        </p:spPr>
        <p:txBody>
          <a:bodyPr rtlCol="0">
            <a:noAutofit/>
          </a:bodyPr>
          <a:lstStyle/>
          <a:p>
            <a:pPr algn="l" eaLnBrk="1" fontAlgn="auto" hangingPunct="1">
              <a:lnSpc>
                <a:spcPct val="120000"/>
              </a:lnSpc>
              <a:spcAft>
                <a:spcPts val="0"/>
              </a:spcAft>
              <a:defRPr/>
            </a:pPr>
            <a:r>
              <a:rPr lang="de-DE" altLang="de-DE" sz="4800" b="1" dirty="0" smtClean="0">
                <a:solidFill>
                  <a:srgbClr val="F68D36"/>
                </a:solidFill>
              </a:rPr>
              <a:t>Herzlich Willkommen </a:t>
            </a:r>
            <a:br>
              <a:rPr lang="de-DE" altLang="de-DE" sz="4800" b="1" dirty="0" smtClean="0">
                <a:solidFill>
                  <a:srgbClr val="F68D36"/>
                </a:solidFill>
              </a:rPr>
            </a:br>
            <a:r>
              <a:rPr lang="de-DE" altLang="de-DE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in der </a:t>
            </a:r>
            <a:r>
              <a:rPr lang="de-DE" altLang="de-DE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Volksbank Bochum Witten eG</a:t>
            </a:r>
            <a:r>
              <a:rPr lang="de-DE" altLang="de-DE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/>
            </a:r>
            <a:br>
              <a:rPr lang="de-DE" altLang="de-DE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de-DE" altLang="de-DE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zur Sommer - Freisprechungsfeier </a:t>
            </a:r>
            <a:br>
              <a:rPr lang="de-DE" altLang="de-DE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de-DE" altLang="de-DE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und Ausstellungseröffnung  </a:t>
            </a:r>
            <a:br>
              <a:rPr lang="de-DE" altLang="de-DE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de-DE" altLang="de-DE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„DIE GUTE FORM“ am 12. Juli 2017.</a:t>
            </a:r>
          </a:p>
        </p:txBody>
      </p:sp>
      <p:cxnSp>
        <p:nvCxnSpPr>
          <p:cNvPr id="5" name="Gerade Verbindung 4"/>
          <p:cNvCxnSpPr/>
          <p:nvPr/>
        </p:nvCxnSpPr>
        <p:spPr>
          <a:xfrm>
            <a:off x="0" y="5002213"/>
            <a:ext cx="9144000" cy="0"/>
          </a:xfrm>
          <a:prstGeom prst="line">
            <a:avLst/>
          </a:prstGeom>
          <a:ln w="15875" cmpd="sng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971550" y="411163"/>
            <a:ext cx="6913563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de-DE" altLang="de-DE" sz="2400" b="1">
                <a:solidFill>
                  <a:srgbClr val="262626"/>
                </a:solidFill>
                <a:latin typeface="Calibri" pitchFamily="34" charset="0"/>
              </a:rPr>
              <a:t>Marvin Fallant </a:t>
            </a:r>
            <a:r>
              <a:rPr lang="de-DE" altLang="de-DE" sz="2000">
                <a:solidFill>
                  <a:srgbClr val="262626"/>
                </a:solidFill>
                <a:latin typeface="Calibri" pitchFamily="34" charset="0"/>
              </a:rPr>
              <a:t> </a:t>
            </a:r>
          </a:p>
          <a:p>
            <a:r>
              <a:rPr lang="de-DE" altLang="de-DE">
                <a:solidFill>
                  <a:srgbClr val="262626"/>
                </a:solidFill>
              </a:rPr>
              <a:t>Ausbildungsbetrieb:</a:t>
            </a:r>
            <a:r>
              <a:rPr lang="de-DE" altLang="de-DE"/>
              <a:t> </a:t>
            </a:r>
            <a:r>
              <a:rPr lang="de-DE" altLang="de-DE" sz="2400" b="1">
                <a:solidFill>
                  <a:srgbClr val="262626"/>
                </a:solidFill>
                <a:latin typeface="Calibri" pitchFamily="34" charset="0"/>
              </a:rPr>
              <a:t>Tischlermeister</a:t>
            </a:r>
            <a:r>
              <a:rPr lang="de-DE" altLang="de-DE"/>
              <a:t> </a:t>
            </a:r>
            <a:r>
              <a:rPr lang="de-DE" altLang="de-DE" sz="2400" b="1">
                <a:solidFill>
                  <a:srgbClr val="262626"/>
                </a:solidFill>
                <a:latin typeface="Calibri" pitchFamily="34" charset="0"/>
              </a:rPr>
              <a:t>Rüdiger Hebers</a:t>
            </a:r>
          </a:p>
        </p:txBody>
      </p:sp>
      <p:pic>
        <p:nvPicPr>
          <p:cNvPr id="25602" name="Inhaltsplatzhalter 1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1795463" y="1276350"/>
            <a:ext cx="5280025" cy="2970213"/>
          </a:xfrm>
        </p:spPr>
      </p:pic>
      <p:cxnSp>
        <p:nvCxnSpPr>
          <p:cNvPr id="5" name="Gerade Verbindung 4"/>
          <p:cNvCxnSpPr/>
          <p:nvPr/>
        </p:nvCxnSpPr>
        <p:spPr>
          <a:xfrm>
            <a:off x="0" y="1492250"/>
            <a:ext cx="9144000" cy="0"/>
          </a:xfrm>
          <a:prstGeom prst="line">
            <a:avLst/>
          </a:prstGeom>
          <a:ln w="15875" cmpd="sng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979488" y="1004888"/>
            <a:ext cx="6911975" cy="43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de-DE" altLang="de-DE" sz="2000">
                <a:solidFill>
                  <a:srgbClr val="262626"/>
                </a:solidFill>
                <a:latin typeface="Calibri" pitchFamily="34" charset="0"/>
              </a:rPr>
              <a:t>Gesellenstück: </a:t>
            </a:r>
            <a:r>
              <a:rPr lang="de-DE" altLang="de-DE" sz="2000" b="1">
                <a:solidFill>
                  <a:srgbClr val="262626"/>
                </a:solidFill>
                <a:latin typeface="Calibri" pitchFamily="34" charset="0"/>
              </a:rPr>
              <a:t>TV-Möbel in MDF und Kirschbaum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971550" y="411163"/>
            <a:ext cx="6913563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de-DE" altLang="de-DE" sz="2400" b="1">
                <a:solidFill>
                  <a:srgbClr val="262626"/>
                </a:solidFill>
                <a:latin typeface="Calibri" pitchFamily="34" charset="0"/>
              </a:rPr>
              <a:t>Benjamin Fontana </a:t>
            </a:r>
            <a:endParaRPr lang="de-DE" altLang="de-DE" sz="2000">
              <a:solidFill>
                <a:srgbClr val="262626"/>
              </a:solidFill>
              <a:latin typeface="Calibri" pitchFamily="34" charset="0"/>
            </a:endParaRPr>
          </a:p>
          <a:p>
            <a:r>
              <a:rPr lang="de-DE" altLang="de-DE">
                <a:solidFill>
                  <a:srgbClr val="262626"/>
                </a:solidFill>
              </a:rPr>
              <a:t>Ausbildungsbetrieb:</a:t>
            </a:r>
            <a:r>
              <a:rPr lang="de-DE" altLang="de-DE"/>
              <a:t> </a:t>
            </a:r>
            <a:r>
              <a:rPr lang="de-DE" altLang="de-DE" sz="2400" b="1">
                <a:solidFill>
                  <a:srgbClr val="262626"/>
                </a:solidFill>
                <a:latin typeface="Calibri" pitchFamily="34" charset="0"/>
              </a:rPr>
              <a:t>ViA Ruhr e.V.</a:t>
            </a:r>
          </a:p>
        </p:txBody>
      </p:sp>
      <p:pic>
        <p:nvPicPr>
          <p:cNvPr id="26626" name="Inhaltsplatzhalter 1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1785938" y="1492250"/>
            <a:ext cx="5283200" cy="2970213"/>
          </a:xfrm>
        </p:spPr>
      </p:pic>
      <p:cxnSp>
        <p:nvCxnSpPr>
          <p:cNvPr id="5" name="Gerade Verbindung 4"/>
          <p:cNvCxnSpPr/>
          <p:nvPr/>
        </p:nvCxnSpPr>
        <p:spPr>
          <a:xfrm>
            <a:off x="0" y="1492250"/>
            <a:ext cx="9144000" cy="0"/>
          </a:xfrm>
          <a:prstGeom prst="line">
            <a:avLst/>
          </a:prstGeom>
          <a:ln w="15875" cmpd="sng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979488" y="1004888"/>
            <a:ext cx="6911975" cy="433387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Gesellenstück: </a:t>
            </a:r>
            <a:r>
              <a:rPr lang="de-DE" altLang="de-DE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Kommode in Eiche und Weißlack</a:t>
            </a:r>
            <a:endParaRPr lang="de-DE" altLang="de-DE" sz="2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971550" y="411163"/>
            <a:ext cx="6913563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de-DE" altLang="de-DE" sz="2400" b="1">
                <a:solidFill>
                  <a:srgbClr val="262626"/>
                </a:solidFill>
                <a:latin typeface="Calibri" pitchFamily="34" charset="0"/>
              </a:rPr>
              <a:t>Patryk Garczorz </a:t>
            </a:r>
            <a:endParaRPr lang="de-DE" altLang="de-DE" sz="2000">
              <a:solidFill>
                <a:srgbClr val="262626"/>
              </a:solidFill>
              <a:latin typeface="Calibri" pitchFamily="34" charset="0"/>
            </a:endParaRPr>
          </a:p>
          <a:p>
            <a:r>
              <a:rPr lang="de-DE" altLang="de-DE">
                <a:solidFill>
                  <a:srgbClr val="262626"/>
                </a:solidFill>
              </a:rPr>
              <a:t>Ausbildungsbetrieb:</a:t>
            </a:r>
            <a:r>
              <a:rPr lang="de-DE" altLang="de-DE"/>
              <a:t> </a:t>
            </a:r>
            <a:r>
              <a:rPr lang="de-DE" altLang="de-DE" sz="2400" b="1">
                <a:solidFill>
                  <a:srgbClr val="262626"/>
                </a:solidFill>
                <a:latin typeface="Calibri" pitchFamily="34" charset="0"/>
              </a:rPr>
              <a:t>Upel Ladeneinrichtung GmbH</a:t>
            </a:r>
          </a:p>
        </p:txBody>
      </p:sp>
      <p:pic>
        <p:nvPicPr>
          <p:cNvPr id="27650" name="Inhaltsplatzhalter 1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1785938" y="1501775"/>
            <a:ext cx="5283200" cy="2970213"/>
          </a:xfrm>
        </p:spPr>
      </p:pic>
      <p:cxnSp>
        <p:nvCxnSpPr>
          <p:cNvPr id="5" name="Gerade Verbindung 4"/>
          <p:cNvCxnSpPr/>
          <p:nvPr/>
        </p:nvCxnSpPr>
        <p:spPr>
          <a:xfrm>
            <a:off x="0" y="1492250"/>
            <a:ext cx="9144000" cy="0"/>
          </a:xfrm>
          <a:prstGeom prst="line">
            <a:avLst/>
          </a:prstGeom>
          <a:ln w="15875" cmpd="sng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979488" y="1004888"/>
            <a:ext cx="6911975" cy="433387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Gesellenstück: </a:t>
            </a:r>
            <a:r>
              <a:rPr lang="de-DE" altLang="de-DE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Schreibtisch in Eiche</a:t>
            </a:r>
            <a:endParaRPr lang="de-DE" altLang="de-DE" sz="2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971550" y="411163"/>
            <a:ext cx="6913563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de-DE" altLang="de-DE" sz="2400" b="1">
                <a:solidFill>
                  <a:srgbClr val="262626"/>
                </a:solidFill>
                <a:latin typeface="Calibri" pitchFamily="34" charset="0"/>
              </a:rPr>
              <a:t>Kevin Gerhartz </a:t>
            </a:r>
            <a:endParaRPr lang="de-DE" altLang="de-DE" sz="2000">
              <a:solidFill>
                <a:srgbClr val="262626"/>
              </a:solidFill>
              <a:latin typeface="Calibri" pitchFamily="34" charset="0"/>
            </a:endParaRPr>
          </a:p>
          <a:p>
            <a:r>
              <a:rPr lang="de-DE" altLang="de-DE">
                <a:solidFill>
                  <a:srgbClr val="262626"/>
                </a:solidFill>
              </a:rPr>
              <a:t>Ausbildungsbetrieb:</a:t>
            </a:r>
            <a:r>
              <a:rPr lang="de-DE" altLang="de-DE"/>
              <a:t> </a:t>
            </a:r>
            <a:r>
              <a:rPr lang="de-DE" altLang="de-DE" sz="2400" b="1">
                <a:solidFill>
                  <a:srgbClr val="262626"/>
                </a:solidFill>
                <a:latin typeface="Calibri" pitchFamily="34" charset="0"/>
              </a:rPr>
              <a:t>Friedrich Lauterbach GmbH</a:t>
            </a:r>
          </a:p>
        </p:txBody>
      </p:sp>
      <p:pic>
        <p:nvPicPr>
          <p:cNvPr id="28674" name="Inhaltsplatzhalter 1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1795463" y="1492250"/>
            <a:ext cx="5280025" cy="2970213"/>
          </a:xfrm>
        </p:spPr>
      </p:pic>
      <p:cxnSp>
        <p:nvCxnSpPr>
          <p:cNvPr id="5" name="Gerade Verbindung 4"/>
          <p:cNvCxnSpPr/>
          <p:nvPr/>
        </p:nvCxnSpPr>
        <p:spPr>
          <a:xfrm>
            <a:off x="0" y="1492250"/>
            <a:ext cx="9144000" cy="0"/>
          </a:xfrm>
          <a:prstGeom prst="line">
            <a:avLst/>
          </a:prstGeom>
          <a:ln w="15875" cmpd="sng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979488" y="1004888"/>
            <a:ext cx="6911975" cy="433387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Gesellenstück: </a:t>
            </a:r>
            <a:r>
              <a:rPr lang="de-DE" altLang="de-DE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Theke in MDF und Buche</a:t>
            </a:r>
            <a:endParaRPr lang="de-DE" altLang="de-DE" sz="2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971550" y="411163"/>
            <a:ext cx="6913563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de-DE" altLang="de-DE" sz="2400" b="1">
                <a:solidFill>
                  <a:srgbClr val="262626"/>
                </a:solidFill>
                <a:latin typeface="Calibri" pitchFamily="34" charset="0"/>
              </a:rPr>
              <a:t>Maurice Grabowski </a:t>
            </a:r>
            <a:endParaRPr lang="de-DE" altLang="de-DE" sz="2000">
              <a:solidFill>
                <a:srgbClr val="262626"/>
              </a:solidFill>
              <a:latin typeface="Calibri" pitchFamily="34" charset="0"/>
            </a:endParaRPr>
          </a:p>
          <a:p>
            <a:r>
              <a:rPr lang="de-DE" altLang="de-DE">
                <a:solidFill>
                  <a:srgbClr val="262626"/>
                </a:solidFill>
              </a:rPr>
              <a:t>Ausbildungsbetrieb:</a:t>
            </a:r>
            <a:r>
              <a:rPr lang="de-DE" altLang="de-DE"/>
              <a:t> </a:t>
            </a:r>
            <a:r>
              <a:rPr lang="de-DE" altLang="de-DE" sz="2400" b="1">
                <a:solidFill>
                  <a:srgbClr val="262626"/>
                </a:solidFill>
                <a:latin typeface="Calibri" pitchFamily="34" charset="0"/>
              </a:rPr>
              <a:t>Upel Ladeneinrichtung GmbH</a:t>
            </a:r>
          </a:p>
        </p:txBody>
      </p:sp>
      <p:pic>
        <p:nvPicPr>
          <p:cNvPr id="29698" name="Inhaltsplatzhalter 1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2208213" y="1470025"/>
            <a:ext cx="4454525" cy="2970213"/>
          </a:xfrm>
        </p:spPr>
      </p:pic>
      <p:cxnSp>
        <p:nvCxnSpPr>
          <p:cNvPr id="5" name="Gerade Verbindung 4"/>
          <p:cNvCxnSpPr/>
          <p:nvPr/>
        </p:nvCxnSpPr>
        <p:spPr>
          <a:xfrm>
            <a:off x="0" y="1492250"/>
            <a:ext cx="9144000" cy="0"/>
          </a:xfrm>
          <a:prstGeom prst="line">
            <a:avLst/>
          </a:prstGeom>
          <a:ln w="15875" cmpd="sng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979488" y="1004888"/>
            <a:ext cx="6911975" cy="433387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Gesellenstück: </a:t>
            </a:r>
            <a:r>
              <a:rPr lang="de-DE" altLang="de-DE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Schreibtisch in Eiche</a:t>
            </a:r>
            <a:endParaRPr lang="de-DE" altLang="de-DE" sz="2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971550" y="411163"/>
            <a:ext cx="6913563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de-DE" altLang="de-DE" sz="2400" b="1">
                <a:solidFill>
                  <a:srgbClr val="262626"/>
                </a:solidFill>
                <a:latin typeface="Calibri" pitchFamily="34" charset="0"/>
              </a:rPr>
              <a:t>Victor Gushchin </a:t>
            </a:r>
            <a:endParaRPr lang="de-DE" altLang="de-DE" sz="2000">
              <a:solidFill>
                <a:srgbClr val="262626"/>
              </a:solidFill>
              <a:latin typeface="Calibri" pitchFamily="34" charset="0"/>
            </a:endParaRPr>
          </a:p>
          <a:p>
            <a:r>
              <a:rPr lang="de-DE" altLang="de-DE">
                <a:solidFill>
                  <a:srgbClr val="262626"/>
                </a:solidFill>
              </a:rPr>
              <a:t>Ausbildungsbetrieb:</a:t>
            </a:r>
            <a:r>
              <a:rPr lang="de-DE" altLang="de-DE"/>
              <a:t> </a:t>
            </a:r>
            <a:r>
              <a:rPr lang="de-DE" altLang="de-DE" sz="2400" b="1">
                <a:solidFill>
                  <a:srgbClr val="262626"/>
                </a:solidFill>
                <a:latin typeface="Calibri" pitchFamily="34" charset="0"/>
              </a:rPr>
              <a:t>Schreinerei Grabow Bochum GmbH</a:t>
            </a:r>
          </a:p>
        </p:txBody>
      </p:sp>
      <p:pic>
        <p:nvPicPr>
          <p:cNvPr id="30722" name="Inhaltsplatzhalter 1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1331913" y="1131888"/>
            <a:ext cx="5943600" cy="3344862"/>
          </a:xfrm>
        </p:spPr>
      </p:pic>
      <p:cxnSp>
        <p:nvCxnSpPr>
          <p:cNvPr id="5" name="Gerade Verbindung 4"/>
          <p:cNvCxnSpPr/>
          <p:nvPr/>
        </p:nvCxnSpPr>
        <p:spPr>
          <a:xfrm>
            <a:off x="0" y="1492250"/>
            <a:ext cx="9144000" cy="0"/>
          </a:xfrm>
          <a:prstGeom prst="line">
            <a:avLst/>
          </a:prstGeom>
          <a:ln w="15875" cmpd="sng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979488" y="1004888"/>
            <a:ext cx="6911975" cy="433387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Gesellenstück: </a:t>
            </a:r>
            <a:r>
              <a:rPr lang="de-DE" altLang="de-DE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Kosmetiktisch in Eiche</a:t>
            </a:r>
            <a:endParaRPr lang="de-DE" altLang="de-DE" sz="2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971550" y="411163"/>
            <a:ext cx="6913563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de-DE" altLang="de-DE" sz="2400" b="1">
                <a:solidFill>
                  <a:srgbClr val="262626"/>
                </a:solidFill>
                <a:latin typeface="Calibri" pitchFamily="34" charset="0"/>
              </a:rPr>
              <a:t>Marc-Andre Paul Hajok </a:t>
            </a:r>
            <a:endParaRPr lang="de-DE" altLang="de-DE" sz="2000">
              <a:solidFill>
                <a:srgbClr val="262626"/>
              </a:solidFill>
              <a:latin typeface="Calibri" pitchFamily="34" charset="0"/>
            </a:endParaRPr>
          </a:p>
          <a:p>
            <a:r>
              <a:rPr lang="de-DE" altLang="de-DE">
                <a:solidFill>
                  <a:srgbClr val="262626"/>
                </a:solidFill>
              </a:rPr>
              <a:t>Ausbildungsbetrieb:</a:t>
            </a:r>
            <a:r>
              <a:rPr lang="de-DE" altLang="de-DE"/>
              <a:t> </a:t>
            </a:r>
            <a:r>
              <a:rPr lang="de-DE" altLang="de-DE" sz="2400" b="1">
                <a:solidFill>
                  <a:srgbClr val="262626"/>
                </a:solidFill>
                <a:latin typeface="Calibri" pitchFamily="34" charset="0"/>
              </a:rPr>
              <a:t>Tischlerei Uwe Klein</a:t>
            </a:r>
          </a:p>
        </p:txBody>
      </p:sp>
      <p:pic>
        <p:nvPicPr>
          <p:cNvPr id="31746" name="Inhaltsplatzhalter 1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1787525" y="1458913"/>
            <a:ext cx="5280025" cy="2970212"/>
          </a:xfrm>
        </p:spPr>
      </p:pic>
      <p:cxnSp>
        <p:nvCxnSpPr>
          <p:cNvPr id="5" name="Gerade Verbindung 4"/>
          <p:cNvCxnSpPr/>
          <p:nvPr/>
        </p:nvCxnSpPr>
        <p:spPr>
          <a:xfrm>
            <a:off x="0" y="1492250"/>
            <a:ext cx="9144000" cy="0"/>
          </a:xfrm>
          <a:prstGeom prst="line">
            <a:avLst/>
          </a:prstGeom>
          <a:ln w="15875" cmpd="sng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979488" y="1004888"/>
            <a:ext cx="7192962" cy="433387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Gesellenstück: </a:t>
            </a:r>
            <a:r>
              <a:rPr lang="de-DE" altLang="de-DE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Schminktisch in MDF weiß und Eiche</a:t>
            </a:r>
            <a:endParaRPr lang="de-DE" altLang="de-DE" sz="2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971550" y="411163"/>
            <a:ext cx="6913563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de-DE" altLang="de-DE" sz="2400" b="1">
                <a:solidFill>
                  <a:srgbClr val="262626"/>
                </a:solidFill>
                <a:latin typeface="Calibri" pitchFamily="34" charset="0"/>
              </a:rPr>
              <a:t>Tobias Hintz </a:t>
            </a:r>
            <a:endParaRPr lang="de-DE" altLang="de-DE" sz="2000">
              <a:solidFill>
                <a:srgbClr val="262626"/>
              </a:solidFill>
              <a:latin typeface="Calibri" pitchFamily="34" charset="0"/>
            </a:endParaRPr>
          </a:p>
          <a:p>
            <a:r>
              <a:rPr lang="de-DE" altLang="de-DE">
                <a:solidFill>
                  <a:srgbClr val="262626"/>
                </a:solidFill>
              </a:rPr>
              <a:t>Ausbildungsbetrieb:</a:t>
            </a:r>
            <a:r>
              <a:rPr lang="de-DE" altLang="de-DE"/>
              <a:t> </a:t>
            </a:r>
            <a:r>
              <a:rPr lang="de-DE" altLang="de-DE" sz="2400" b="1">
                <a:solidFill>
                  <a:srgbClr val="262626"/>
                </a:solidFill>
                <a:latin typeface="Calibri" pitchFamily="34" charset="0"/>
              </a:rPr>
              <a:t>Schreinerei Plarre GmbH</a:t>
            </a:r>
          </a:p>
        </p:txBody>
      </p:sp>
      <p:pic>
        <p:nvPicPr>
          <p:cNvPr id="32770" name="Inhaltsplatzhalter 1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1524000" y="1438275"/>
            <a:ext cx="5808663" cy="3267075"/>
          </a:xfrm>
        </p:spPr>
      </p:pic>
      <p:cxnSp>
        <p:nvCxnSpPr>
          <p:cNvPr id="5" name="Gerade Verbindung 4"/>
          <p:cNvCxnSpPr/>
          <p:nvPr/>
        </p:nvCxnSpPr>
        <p:spPr>
          <a:xfrm>
            <a:off x="0" y="1492250"/>
            <a:ext cx="9144000" cy="0"/>
          </a:xfrm>
          <a:prstGeom prst="line">
            <a:avLst/>
          </a:prstGeom>
          <a:ln w="15875" cmpd="sng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979488" y="1004888"/>
            <a:ext cx="7048500" cy="433387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Gesellenstück: </a:t>
            </a:r>
            <a:r>
              <a:rPr lang="de-DE" altLang="de-DE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Schallplattenspielerschrank in Eiche</a:t>
            </a:r>
            <a:endParaRPr lang="de-DE" altLang="de-DE" sz="2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971550" y="411163"/>
            <a:ext cx="6913563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de-DE" altLang="de-DE" sz="2400" b="1">
                <a:solidFill>
                  <a:srgbClr val="262626"/>
                </a:solidFill>
                <a:latin typeface="Calibri" pitchFamily="34" charset="0"/>
              </a:rPr>
              <a:t>Mario Kamp </a:t>
            </a:r>
            <a:endParaRPr lang="de-DE" altLang="de-DE" sz="2000">
              <a:solidFill>
                <a:srgbClr val="262626"/>
              </a:solidFill>
              <a:latin typeface="Calibri" pitchFamily="34" charset="0"/>
            </a:endParaRPr>
          </a:p>
          <a:p>
            <a:r>
              <a:rPr lang="de-DE" altLang="de-DE">
                <a:solidFill>
                  <a:srgbClr val="262626"/>
                </a:solidFill>
              </a:rPr>
              <a:t>Ausbildungsbetrieb:</a:t>
            </a:r>
            <a:r>
              <a:rPr lang="de-DE" altLang="de-DE"/>
              <a:t> </a:t>
            </a:r>
            <a:r>
              <a:rPr lang="de-DE" altLang="de-DE" sz="2400" b="1">
                <a:solidFill>
                  <a:srgbClr val="262626"/>
                </a:solidFill>
                <a:latin typeface="Calibri" pitchFamily="34" charset="0"/>
              </a:rPr>
              <a:t>Reichel Hörstgen GmbH</a:t>
            </a:r>
          </a:p>
        </p:txBody>
      </p:sp>
      <p:pic>
        <p:nvPicPr>
          <p:cNvPr id="33794" name="Inhaltsplatzhalter 1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1795463" y="1438275"/>
            <a:ext cx="5280025" cy="2970213"/>
          </a:xfrm>
        </p:spPr>
      </p:pic>
      <p:cxnSp>
        <p:nvCxnSpPr>
          <p:cNvPr id="5" name="Gerade Verbindung 4"/>
          <p:cNvCxnSpPr/>
          <p:nvPr/>
        </p:nvCxnSpPr>
        <p:spPr>
          <a:xfrm>
            <a:off x="0" y="1492250"/>
            <a:ext cx="9144000" cy="0"/>
          </a:xfrm>
          <a:prstGeom prst="line">
            <a:avLst/>
          </a:prstGeom>
          <a:ln w="15875" cmpd="sng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979488" y="1004888"/>
            <a:ext cx="6911975" cy="433387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Gesellenstück: </a:t>
            </a:r>
            <a:r>
              <a:rPr lang="de-DE" altLang="de-DE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Couchtisch in Nussbaum</a:t>
            </a:r>
            <a:endParaRPr lang="de-DE" altLang="de-DE" sz="2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971550" y="411163"/>
            <a:ext cx="6913563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de-DE" altLang="de-DE" sz="2400" b="1">
                <a:solidFill>
                  <a:srgbClr val="262626"/>
                </a:solidFill>
                <a:latin typeface="Calibri" pitchFamily="34" charset="0"/>
              </a:rPr>
              <a:t>Jonas Klein </a:t>
            </a:r>
            <a:endParaRPr lang="de-DE" altLang="de-DE" sz="2000">
              <a:solidFill>
                <a:srgbClr val="262626"/>
              </a:solidFill>
              <a:latin typeface="Calibri" pitchFamily="34" charset="0"/>
            </a:endParaRPr>
          </a:p>
          <a:p>
            <a:r>
              <a:rPr lang="de-DE" altLang="de-DE">
                <a:solidFill>
                  <a:srgbClr val="262626"/>
                </a:solidFill>
              </a:rPr>
              <a:t>Ausbildungsbetrieb:</a:t>
            </a:r>
            <a:r>
              <a:rPr lang="de-DE" altLang="de-DE"/>
              <a:t> </a:t>
            </a:r>
            <a:r>
              <a:rPr lang="de-DE" altLang="de-DE" sz="2400" b="1">
                <a:solidFill>
                  <a:srgbClr val="262626"/>
                </a:solidFill>
                <a:latin typeface="Calibri" pitchFamily="34" charset="0"/>
              </a:rPr>
              <a:t>Schreinerei Grabow Bochum GmbH</a:t>
            </a:r>
          </a:p>
        </p:txBody>
      </p:sp>
      <p:pic>
        <p:nvPicPr>
          <p:cNvPr id="34818" name="Inhaltsplatzhalter 1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2200275" y="1512888"/>
            <a:ext cx="4748213" cy="3165475"/>
          </a:xfrm>
        </p:spPr>
      </p:pic>
      <p:cxnSp>
        <p:nvCxnSpPr>
          <p:cNvPr id="5" name="Gerade Verbindung 4"/>
          <p:cNvCxnSpPr/>
          <p:nvPr/>
        </p:nvCxnSpPr>
        <p:spPr>
          <a:xfrm>
            <a:off x="0" y="1492250"/>
            <a:ext cx="9144000" cy="0"/>
          </a:xfrm>
          <a:prstGeom prst="line">
            <a:avLst/>
          </a:prstGeom>
          <a:ln w="15875" cmpd="sng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979488" y="1004888"/>
            <a:ext cx="6911975" cy="433387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Gesellenstück: </a:t>
            </a:r>
            <a:r>
              <a:rPr lang="de-DE" altLang="de-DE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Schreibtisch in Eiche</a:t>
            </a:r>
            <a:endParaRPr lang="de-DE" altLang="de-DE" sz="2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el 1"/>
          <p:cNvSpPr txBox="1">
            <a:spLocks/>
          </p:cNvSpPr>
          <p:nvPr/>
        </p:nvSpPr>
        <p:spPr>
          <a:xfrm>
            <a:off x="938213" y="303213"/>
            <a:ext cx="6580187" cy="809625"/>
          </a:xfrm>
          <a:prstGeom prst="rect">
            <a:avLst/>
          </a:prstGeom>
        </p:spPr>
        <p:txBody>
          <a:bodyPr anchor="ctr">
            <a:normAutofit fontScale="4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ct val="130000"/>
              </a:lnSpc>
              <a:spcAft>
                <a:spcPts val="0"/>
              </a:spcAft>
              <a:defRPr/>
            </a:pPr>
            <a:r>
              <a:rPr lang="de-DE" altLang="de-DE" sz="5800" b="1" dirty="0" smtClean="0"/>
              <a:t>Vielen Dank </a:t>
            </a:r>
            <a:r>
              <a:rPr lang="de-DE" altLang="de-DE" sz="3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an die Mitglieder unseres Prüfungsausschusses</a:t>
            </a:r>
          </a:p>
        </p:txBody>
      </p:sp>
      <p:pic>
        <p:nvPicPr>
          <p:cNvPr id="17410" name="Inhaltsplatzhalter 5"/>
          <p:cNvPicPr>
            <a:picLocks noGrp="1" noChangeAspect="1"/>
          </p:cNvPicPr>
          <p:nvPr>
            <p:ph sz="quarter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971550" y="1398588"/>
            <a:ext cx="3128963" cy="2346325"/>
          </a:xfrm>
        </p:spPr>
      </p:pic>
      <p:pic>
        <p:nvPicPr>
          <p:cNvPr id="17411" name="Inhaltsplatzhalter 7"/>
          <p:cNvPicPr>
            <a:picLocks noGrp="1" noChangeAspect="1"/>
          </p:cNvPicPr>
          <p:nvPr>
            <p:ph sz="quarter"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4284663" y="1398588"/>
            <a:ext cx="3127375" cy="2346325"/>
          </a:xfrm>
        </p:spPr>
      </p:pic>
      <p:sp>
        <p:nvSpPr>
          <p:cNvPr id="17412" name="Titel 1"/>
          <p:cNvSpPr txBox="1">
            <a:spLocks/>
          </p:cNvSpPr>
          <p:nvPr/>
        </p:nvSpPr>
        <p:spPr bwMode="auto">
          <a:xfrm>
            <a:off x="938213" y="4010025"/>
            <a:ext cx="6580187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130000"/>
              </a:lnSpc>
            </a:pPr>
            <a:r>
              <a:rPr lang="de-DE" altLang="de-DE">
                <a:latin typeface="Calibri" pitchFamily="34" charset="0"/>
              </a:rPr>
              <a:t>Jörn Becker-Jostes, Andreas Becker, Michael Böhm, Ralf Kruse, Arnd-Erik Beuten und Andreas Steger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971550" y="411163"/>
            <a:ext cx="6913563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de-DE" altLang="de-DE" sz="2400" b="1">
                <a:solidFill>
                  <a:srgbClr val="262626"/>
                </a:solidFill>
                <a:latin typeface="Calibri" pitchFamily="34" charset="0"/>
              </a:rPr>
              <a:t>Florian Knoche </a:t>
            </a:r>
            <a:r>
              <a:rPr lang="de-DE" altLang="de-DE" sz="2000">
                <a:solidFill>
                  <a:srgbClr val="262626"/>
                </a:solidFill>
                <a:latin typeface="Calibri" pitchFamily="34" charset="0"/>
              </a:rPr>
              <a:t> </a:t>
            </a:r>
          </a:p>
          <a:p>
            <a:r>
              <a:rPr lang="de-DE" altLang="de-DE">
                <a:solidFill>
                  <a:srgbClr val="262626"/>
                </a:solidFill>
              </a:rPr>
              <a:t>Ausbildungsbetrieb:</a:t>
            </a:r>
            <a:r>
              <a:rPr lang="de-DE" altLang="de-DE"/>
              <a:t> </a:t>
            </a:r>
            <a:r>
              <a:rPr lang="de-DE" altLang="de-DE" sz="2400" b="1">
                <a:solidFill>
                  <a:srgbClr val="262626"/>
                </a:solidFill>
                <a:latin typeface="Calibri" pitchFamily="34" charset="0"/>
              </a:rPr>
              <a:t>Walter Manfred Hesper</a:t>
            </a:r>
          </a:p>
        </p:txBody>
      </p:sp>
      <p:pic>
        <p:nvPicPr>
          <p:cNvPr id="35842" name="Inhaltsplatzhalter 1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2124075" y="1492250"/>
            <a:ext cx="4675188" cy="3116263"/>
          </a:xfrm>
        </p:spPr>
      </p:pic>
      <p:cxnSp>
        <p:nvCxnSpPr>
          <p:cNvPr id="5" name="Gerade Verbindung 4"/>
          <p:cNvCxnSpPr/>
          <p:nvPr/>
        </p:nvCxnSpPr>
        <p:spPr>
          <a:xfrm>
            <a:off x="0" y="1492250"/>
            <a:ext cx="9144000" cy="0"/>
          </a:xfrm>
          <a:prstGeom prst="line">
            <a:avLst/>
          </a:prstGeom>
          <a:ln w="15875" cmpd="sng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979488" y="1004888"/>
            <a:ext cx="6911975" cy="433387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Gesellenstück: </a:t>
            </a:r>
            <a:r>
              <a:rPr lang="de-DE" altLang="de-DE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Schreibtisch in Eiche</a:t>
            </a:r>
            <a:endParaRPr lang="de-DE" altLang="de-DE" sz="2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611188" y="411163"/>
            <a:ext cx="7632700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de-DE" altLang="de-DE" sz="2400" b="1">
                <a:solidFill>
                  <a:srgbClr val="262626"/>
                </a:solidFill>
                <a:latin typeface="Calibri" pitchFamily="34" charset="0"/>
              </a:rPr>
              <a:t>Jörn Krefter</a:t>
            </a:r>
            <a:endParaRPr lang="de-DE" altLang="de-DE" sz="2000">
              <a:solidFill>
                <a:srgbClr val="262626"/>
              </a:solidFill>
              <a:latin typeface="Calibri" pitchFamily="34" charset="0"/>
            </a:endParaRPr>
          </a:p>
          <a:p>
            <a:r>
              <a:rPr lang="de-DE" altLang="de-DE" sz="1700">
                <a:solidFill>
                  <a:srgbClr val="262626"/>
                </a:solidFill>
              </a:rPr>
              <a:t>Ausbildungsbetrieb:</a:t>
            </a:r>
            <a:r>
              <a:rPr lang="de-DE" altLang="de-DE" sz="1700"/>
              <a:t> Herbeder Holzwarenkontor</a:t>
            </a:r>
            <a:r>
              <a:rPr lang="de-DE" altLang="de-DE"/>
              <a:t> </a:t>
            </a:r>
            <a:r>
              <a:rPr lang="de-DE" altLang="de-DE" sz="2100" b="1">
                <a:solidFill>
                  <a:srgbClr val="262626"/>
                </a:solidFill>
                <a:latin typeface="Calibri" pitchFamily="34" charset="0"/>
              </a:rPr>
              <a:t>Jörg Brenscheidt GmbH</a:t>
            </a:r>
          </a:p>
        </p:txBody>
      </p:sp>
      <p:pic>
        <p:nvPicPr>
          <p:cNvPr id="36866" name="Inhaltsplatzhalter 1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2200275" y="1563688"/>
            <a:ext cx="4456113" cy="2970212"/>
          </a:xfrm>
        </p:spPr>
      </p:pic>
      <p:cxnSp>
        <p:nvCxnSpPr>
          <p:cNvPr id="5" name="Gerade Verbindung 4"/>
          <p:cNvCxnSpPr/>
          <p:nvPr/>
        </p:nvCxnSpPr>
        <p:spPr>
          <a:xfrm>
            <a:off x="0" y="1492250"/>
            <a:ext cx="9144000" cy="0"/>
          </a:xfrm>
          <a:prstGeom prst="line">
            <a:avLst/>
          </a:prstGeom>
          <a:ln w="15875" cmpd="sng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614363" y="1004888"/>
            <a:ext cx="6911975" cy="433387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Gesellenstück: </a:t>
            </a:r>
            <a:r>
              <a:rPr lang="de-DE" altLang="de-DE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Schrank in Eiche</a:t>
            </a:r>
            <a:endParaRPr lang="de-DE" altLang="de-DE" sz="2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971550" y="411163"/>
            <a:ext cx="7200900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de-DE" altLang="de-DE" sz="2400" b="1">
                <a:solidFill>
                  <a:srgbClr val="262626"/>
                </a:solidFill>
                <a:latin typeface="Calibri" pitchFamily="34" charset="0"/>
              </a:rPr>
              <a:t>Lukas Kussat </a:t>
            </a:r>
            <a:r>
              <a:rPr lang="de-DE" altLang="de-DE" sz="2000">
                <a:solidFill>
                  <a:srgbClr val="262626"/>
                </a:solidFill>
                <a:latin typeface="Calibri" pitchFamily="34" charset="0"/>
              </a:rPr>
              <a:t> </a:t>
            </a:r>
          </a:p>
          <a:p>
            <a:r>
              <a:rPr lang="de-DE" altLang="de-DE">
                <a:solidFill>
                  <a:srgbClr val="262626"/>
                </a:solidFill>
              </a:rPr>
              <a:t>Ausbildungsbetrieb:</a:t>
            </a:r>
            <a:r>
              <a:rPr lang="de-DE" altLang="de-DE"/>
              <a:t> </a:t>
            </a:r>
            <a:r>
              <a:rPr lang="de-DE" altLang="de-DE" sz="2400" b="1">
                <a:solidFill>
                  <a:srgbClr val="262626"/>
                </a:solidFill>
                <a:latin typeface="Calibri" pitchFamily="34" charset="0"/>
              </a:rPr>
              <a:t>Tischlermeister</a:t>
            </a:r>
            <a:r>
              <a:rPr lang="de-DE" altLang="de-DE"/>
              <a:t> </a:t>
            </a:r>
            <a:r>
              <a:rPr lang="de-DE" altLang="de-DE" sz="2400" b="1">
                <a:solidFill>
                  <a:srgbClr val="262626"/>
                </a:solidFill>
                <a:latin typeface="Calibri" pitchFamily="34" charset="0"/>
              </a:rPr>
              <a:t>Bernhard Hermschulte</a:t>
            </a:r>
          </a:p>
        </p:txBody>
      </p:sp>
      <p:pic>
        <p:nvPicPr>
          <p:cNvPr id="37890" name="Inhaltsplatzhalter 1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1692275" y="1514475"/>
            <a:ext cx="5113338" cy="3421063"/>
          </a:xfrm>
        </p:spPr>
      </p:pic>
      <p:cxnSp>
        <p:nvCxnSpPr>
          <p:cNvPr id="5" name="Gerade Verbindung 4"/>
          <p:cNvCxnSpPr/>
          <p:nvPr/>
        </p:nvCxnSpPr>
        <p:spPr>
          <a:xfrm>
            <a:off x="0" y="1492250"/>
            <a:ext cx="9144000" cy="0"/>
          </a:xfrm>
          <a:prstGeom prst="line">
            <a:avLst/>
          </a:prstGeom>
          <a:ln w="15875" cmpd="sng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979488" y="1004888"/>
            <a:ext cx="6911975" cy="433387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Gesellenstück: </a:t>
            </a:r>
            <a:r>
              <a:rPr lang="de-DE" altLang="de-DE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Barschrank in Ahorn</a:t>
            </a:r>
            <a:endParaRPr lang="de-DE" altLang="de-DE" sz="2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971550" y="411163"/>
            <a:ext cx="6913563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de-DE" altLang="de-DE" sz="2400" b="1">
                <a:solidFill>
                  <a:srgbClr val="262626"/>
                </a:solidFill>
                <a:latin typeface="Calibri" pitchFamily="34" charset="0"/>
              </a:rPr>
              <a:t>Eugen Lange </a:t>
            </a:r>
            <a:endParaRPr lang="de-DE" altLang="de-DE" sz="2000">
              <a:solidFill>
                <a:srgbClr val="262626"/>
              </a:solidFill>
              <a:latin typeface="Calibri" pitchFamily="34" charset="0"/>
            </a:endParaRPr>
          </a:p>
          <a:p>
            <a:r>
              <a:rPr lang="de-DE" altLang="de-DE">
                <a:solidFill>
                  <a:srgbClr val="262626"/>
                </a:solidFill>
              </a:rPr>
              <a:t>Ausbildungsbetrieb:</a:t>
            </a:r>
            <a:r>
              <a:rPr lang="de-DE" altLang="de-DE"/>
              <a:t> </a:t>
            </a:r>
            <a:r>
              <a:rPr lang="de-DE" altLang="de-DE" sz="2400" b="1">
                <a:solidFill>
                  <a:srgbClr val="262626"/>
                </a:solidFill>
                <a:latin typeface="Calibri" pitchFamily="34" charset="0"/>
              </a:rPr>
              <a:t>ViA Ruhr e.V.</a:t>
            </a:r>
          </a:p>
        </p:txBody>
      </p:sp>
      <p:pic>
        <p:nvPicPr>
          <p:cNvPr id="38914" name="Inhaltsplatzhalter 1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2124075" y="1563688"/>
            <a:ext cx="4454525" cy="2970212"/>
          </a:xfrm>
        </p:spPr>
      </p:pic>
      <p:cxnSp>
        <p:nvCxnSpPr>
          <p:cNvPr id="5" name="Gerade Verbindung 4"/>
          <p:cNvCxnSpPr/>
          <p:nvPr/>
        </p:nvCxnSpPr>
        <p:spPr>
          <a:xfrm>
            <a:off x="0" y="1492250"/>
            <a:ext cx="9144000" cy="0"/>
          </a:xfrm>
          <a:prstGeom prst="line">
            <a:avLst/>
          </a:prstGeom>
          <a:ln w="15875" cmpd="sng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979488" y="1004888"/>
            <a:ext cx="7192962" cy="433387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Gesellenstück: </a:t>
            </a:r>
            <a:r>
              <a:rPr lang="de-DE" altLang="de-DE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Barschrank in Rippenbauweise in Nussbaum </a:t>
            </a:r>
            <a:r>
              <a:rPr lang="de-DE" altLang="de-DE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&amp;</a:t>
            </a:r>
            <a:r>
              <a:rPr lang="de-DE" altLang="de-DE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 Lack</a:t>
            </a:r>
            <a:endParaRPr lang="de-DE" altLang="de-DE" sz="2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971550" y="411163"/>
            <a:ext cx="6913563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de-DE" altLang="de-DE" sz="2400" b="1">
                <a:solidFill>
                  <a:srgbClr val="262626"/>
                </a:solidFill>
                <a:latin typeface="Calibri" pitchFamily="34" charset="0"/>
              </a:rPr>
              <a:t>Marvin Niklas Meßner </a:t>
            </a:r>
            <a:endParaRPr lang="de-DE" altLang="de-DE" sz="2000">
              <a:solidFill>
                <a:srgbClr val="262626"/>
              </a:solidFill>
              <a:latin typeface="Calibri" pitchFamily="34" charset="0"/>
            </a:endParaRPr>
          </a:p>
          <a:p>
            <a:r>
              <a:rPr lang="de-DE" altLang="de-DE">
                <a:solidFill>
                  <a:srgbClr val="262626"/>
                </a:solidFill>
              </a:rPr>
              <a:t>Ausbildungsbetrieb:</a:t>
            </a:r>
            <a:r>
              <a:rPr lang="de-DE" altLang="de-DE"/>
              <a:t> </a:t>
            </a:r>
            <a:r>
              <a:rPr lang="de-DE" altLang="de-DE" sz="2400" b="1">
                <a:solidFill>
                  <a:srgbClr val="262626"/>
                </a:solidFill>
                <a:latin typeface="Calibri" pitchFamily="34" charset="0"/>
              </a:rPr>
              <a:t>Ruhr-Universität Bochum</a:t>
            </a:r>
          </a:p>
        </p:txBody>
      </p:sp>
      <p:pic>
        <p:nvPicPr>
          <p:cNvPr id="39938" name="Inhaltsplatzhalter 1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1787525" y="1492250"/>
            <a:ext cx="5280025" cy="2970213"/>
          </a:xfrm>
        </p:spPr>
      </p:pic>
      <p:cxnSp>
        <p:nvCxnSpPr>
          <p:cNvPr id="5" name="Gerade Verbindung 4"/>
          <p:cNvCxnSpPr/>
          <p:nvPr/>
        </p:nvCxnSpPr>
        <p:spPr>
          <a:xfrm>
            <a:off x="0" y="1492250"/>
            <a:ext cx="9144000" cy="0"/>
          </a:xfrm>
          <a:prstGeom prst="line">
            <a:avLst/>
          </a:prstGeom>
          <a:ln w="15875" cmpd="sng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979488" y="1004888"/>
            <a:ext cx="6911975" cy="433387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Gesellenstück: </a:t>
            </a:r>
            <a:r>
              <a:rPr lang="de-DE" altLang="de-DE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Schreibtisch in Eiche</a:t>
            </a:r>
            <a:endParaRPr lang="de-DE" altLang="de-DE" sz="2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971550" y="411163"/>
            <a:ext cx="6913563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de-DE" altLang="de-DE" sz="2400" b="1">
                <a:solidFill>
                  <a:srgbClr val="262626"/>
                </a:solidFill>
                <a:latin typeface="Calibri" pitchFamily="34" charset="0"/>
              </a:rPr>
              <a:t>Anna Neumann </a:t>
            </a:r>
            <a:endParaRPr lang="de-DE" altLang="de-DE" sz="2000">
              <a:solidFill>
                <a:srgbClr val="262626"/>
              </a:solidFill>
              <a:latin typeface="Calibri" pitchFamily="34" charset="0"/>
            </a:endParaRPr>
          </a:p>
          <a:p>
            <a:r>
              <a:rPr lang="de-DE" altLang="de-DE">
                <a:solidFill>
                  <a:srgbClr val="262626"/>
                </a:solidFill>
              </a:rPr>
              <a:t>Ausbildungsbetrieb:</a:t>
            </a:r>
            <a:r>
              <a:rPr lang="de-DE" altLang="de-DE"/>
              <a:t> </a:t>
            </a:r>
            <a:r>
              <a:rPr lang="de-DE" altLang="de-DE" sz="2400" b="1">
                <a:solidFill>
                  <a:srgbClr val="262626"/>
                </a:solidFill>
                <a:latin typeface="Calibri" pitchFamily="34" charset="0"/>
              </a:rPr>
              <a:t>Ruhr-Universität Bochum</a:t>
            </a:r>
          </a:p>
        </p:txBody>
      </p:sp>
      <p:pic>
        <p:nvPicPr>
          <p:cNvPr id="40962" name="Inhaltsplatzhalter 1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2201863" y="1492250"/>
            <a:ext cx="4452937" cy="2970213"/>
          </a:xfrm>
        </p:spPr>
      </p:pic>
      <p:cxnSp>
        <p:nvCxnSpPr>
          <p:cNvPr id="5" name="Gerade Verbindung 4"/>
          <p:cNvCxnSpPr/>
          <p:nvPr/>
        </p:nvCxnSpPr>
        <p:spPr>
          <a:xfrm>
            <a:off x="0" y="1492250"/>
            <a:ext cx="9144000" cy="0"/>
          </a:xfrm>
          <a:prstGeom prst="line">
            <a:avLst/>
          </a:prstGeom>
          <a:ln w="15875" cmpd="sng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979488" y="1004888"/>
            <a:ext cx="6911975" cy="433387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Gesellenstück: </a:t>
            </a:r>
            <a:r>
              <a:rPr lang="de-DE" altLang="de-DE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Couchtisch in Eiche</a:t>
            </a:r>
            <a:endParaRPr lang="de-DE" altLang="de-DE" sz="2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971550" y="411163"/>
            <a:ext cx="6913563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de-DE" altLang="de-DE" sz="2400" b="1">
                <a:solidFill>
                  <a:srgbClr val="262626"/>
                </a:solidFill>
                <a:latin typeface="Calibri" pitchFamily="34" charset="0"/>
              </a:rPr>
              <a:t>Martin Papenhoff </a:t>
            </a:r>
            <a:endParaRPr lang="de-DE" altLang="de-DE" sz="2000">
              <a:solidFill>
                <a:srgbClr val="262626"/>
              </a:solidFill>
              <a:latin typeface="Calibri" pitchFamily="34" charset="0"/>
            </a:endParaRPr>
          </a:p>
          <a:p>
            <a:r>
              <a:rPr lang="de-DE" altLang="de-DE">
                <a:solidFill>
                  <a:srgbClr val="262626"/>
                </a:solidFill>
              </a:rPr>
              <a:t>Ausbildungsbetrieb:</a:t>
            </a:r>
            <a:r>
              <a:rPr lang="de-DE" altLang="de-DE"/>
              <a:t> </a:t>
            </a:r>
            <a:r>
              <a:rPr lang="de-DE" altLang="de-DE" sz="2400" b="1">
                <a:solidFill>
                  <a:srgbClr val="262626"/>
                </a:solidFill>
                <a:latin typeface="Calibri" pitchFamily="34" charset="0"/>
              </a:rPr>
              <a:t>Pleiger Berufsbildungsgesellschaft</a:t>
            </a:r>
          </a:p>
        </p:txBody>
      </p:sp>
      <p:pic>
        <p:nvPicPr>
          <p:cNvPr id="41986" name="Inhaltsplatzhalter 1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2124075" y="1495425"/>
            <a:ext cx="4454525" cy="2970213"/>
          </a:xfrm>
        </p:spPr>
      </p:pic>
      <p:cxnSp>
        <p:nvCxnSpPr>
          <p:cNvPr id="5" name="Gerade Verbindung 4"/>
          <p:cNvCxnSpPr/>
          <p:nvPr/>
        </p:nvCxnSpPr>
        <p:spPr>
          <a:xfrm>
            <a:off x="0" y="1492250"/>
            <a:ext cx="9144000" cy="0"/>
          </a:xfrm>
          <a:prstGeom prst="line">
            <a:avLst/>
          </a:prstGeom>
          <a:ln w="15875" cmpd="sng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979488" y="1004888"/>
            <a:ext cx="7121525" cy="433387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Gesellenstück: </a:t>
            </a:r>
            <a:r>
              <a:rPr lang="de-DE" altLang="de-DE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Schreibtisch in Nussbaum und Esche</a:t>
            </a:r>
            <a:endParaRPr lang="de-DE" altLang="de-DE" sz="2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971550" y="411163"/>
            <a:ext cx="6913563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de-DE" altLang="de-DE" sz="2400" b="1">
                <a:solidFill>
                  <a:srgbClr val="262626"/>
                </a:solidFill>
                <a:latin typeface="Calibri" pitchFamily="34" charset="0"/>
              </a:rPr>
              <a:t>Franz Peipp </a:t>
            </a:r>
            <a:endParaRPr lang="de-DE" altLang="de-DE" sz="2000">
              <a:solidFill>
                <a:srgbClr val="262626"/>
              </a:solidFill>
              <a:latin typeface="Calibri" pitchFamily="34" charset="0"/>
            </a:endParaRPr>
          </a:p>
          <a:p>
            <a:r>
              <a:rPr lang="de-DE" altLang="de-DE">
                <a:solidFill>
                  <a:srgbClr val="262626"/>
                </a:solidFill>
              </a:rPr>
              <a:t>Ausbildungsbetrieb:</a:t>
            </a:r>
            <a:r>
              <a:rPr lang="de-DE" altLang="de-DE"/>
              <a:t> </a:t>
            </a:r>
            <a:r>
              <a:rPr lang="de-DE" altLang="de-DE" sz="2400" b="1">
                <a:solidFill>
                  <a:srgbClr val="262626"/>
                </a:solidFill>
                <a:latin typeface="Calibri" pitchFamily="34" charset="0"/>
              </a:rPr>
              <a:t>Alfred Jacobi GmbH &amp; Co. KG</a:t>
            </a:r>
          </a:p>
        </p:txBody>
      </p:sp>
      <p:pic>
        <p:nvPicPr>
          <p:cNvPr id="43010" name="Inhaltsplatzhalter 1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2051050" y="1482725"/>
            <a:ext cx="4456113" cy="2970213"/>
          </a:xfrm>
        </p:spPr>
      </p:pic>
      <p:cxnSp>
        <p:nvCxnSpPr>
          <p:cNvPr id="5" name="Gerade Verbindung 4"/>
          <p:cNvCxnSpPr/>
          <p:nvPr/>
        </p:nvCxnSpPr>
        <p:spPr>
          <a:xfrm>
            <a:off x="0" y="1492250"/>
            <a:ext cx="9144000" cy="0"/>
          </a:xfrm>
          <a:prstGeom prst="line">
            <a:avLst/>
          </a:prstGeom>
          <a:ln w="15875" cmpd="sng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979488" y="1004888"/>
            <a:ext cx="6911975" cy="433387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Gesellenstück: </a:t>
            </a:r>
            <a:r>
              <a:rPr lang="de-DE" altLang="de-DE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Vitrine in Palisander</a:t>
            </a:r>
            <a:endParaRPr lang="de-DE" altLang="de-DE" sz="2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971550" y="411163"/>
            <a:ext cx="6913563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de-DE" altLang="de-DE" sz="2400" b="1">
                <a:solidFill>
                  <a:srgbClr val="262626"/>
                </a:solidFill>
                <a:latin typeface="Calibri" pitchFamily="34" charset="0"/>
              </a:rPr>
              <a:t>Timon Reinen </a:t>
            </a:r>
            <a:endParaRPr lang="de-DE" altLang="de-DE" sz="2000">
              <a:solidFill>
                <a:srgbClr val="262626"/>
              </a:solidFill>
              <a:latin typeface="Calibri" pitchFamily="34" charset="0"/>
            </a:endParaRPr>
          </a:p>
          <a:p>
            <a:r>
              <a:rPr lang="de-DE" altLang="de-DE">
                <a:solidFill>
                  <a:srgbClr val="262626"/>
                </a:solidFill>
              </a:rPr>
              <a:t>Ausbildungsbetrieb:</a:t>
            </a:r>
            <a:r>
              <a:rPr lang="de-DE" altLang="de-DE"/>
              <a:t> </a:t>
            </a:r>
            <a:r>
              <a:rPr lang="de-DE" altLang="de-DE" sz="2400" b="1">
                <a:solidFill>
                  <a:srgbClr val="262626"/>
                </a:solidFill>
                <a:latin typeface="Calibri" pitchFamily="34" charset="0"/>
              </a:rPr>
              <a:t>Reichel Hörstgen GmbH</a:t>
            </a:r>
          </a:p>
        </p:txBody>
      </p:sp>
      <p:pic>
        <p:nvPicPr>
          <p:cNvPr id="44034" name="Inhaltsplatzhalter 1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1787525" y="1492250"/>
            <a:ext cx="5281613" cy="2970213"/>
          </a:xfrm>
        </p:spPr>
      </p:pic>
      <p:cxnSp>
        <p:nvCxnSpPr>
          <p:cNvPr id="5" name="Gerade Verbindung 4"/>
          <p:cNvCxnSpPr/>
          <p:nvPr/>
        </p:nvCxnSpPr>
        <p:spPr>
          <a:xfrm>
            <a:off x="0" y="1492250"/>
            <a:ext cx="9144000" cy="0"/>
          </a:xfrm>
          <a:prstGeom prst="line">
            <a:avLst/>
          </a:prstGeom>
          <a:ln w="15875" cmpd="sng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979488" y="1004888"/>
            <a:ext cx="6911975" cy="433387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Gesellenstück: </a:t>
            </a:r>
            <a:r>
              <a:rPr lang="de-DE" altLang="de-DE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Nachttisch in Nussbaum</a:t>
            </a:r>
            <a:endParaRPr lang="de-DE" altLang="de-DE" sz="2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971550" y="411163"/>
            <a:ext cx="6913563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de-DE" altLang="de-DE" sz="2400" b="1">
                <a:solidFill>
                  <a:srgbClr val="262626"/>
                </a:solidFill>
                <a:latin typeface="Calibri" pitchFamily="34" charset="0"/>
              </a:rPr>
              <a:t>Marvin Alexander Robert </a:t>
            </a:r>
            <a:r>
              <a:rPr lang="de-DE" altLang="de-DE" sz="2000">
                <a:solidFill>
                  <a:srgbClr val="262626"/>
                </a:solidFill>
                <a:latin typeface="Calibri" pitchFamily="34" charset="0"/>
              </a:rPr>
              <a:t> </a:t>
            </a:r>
          </a:p>
          <a:p>
            <a:r>
              <a:rPr lang="de-DE" altLang="de-DE">
                <a:solidFill>
                  <a:srgbClr val="262626"/>
                </a:solidFill>
              </a:rPr>
              <a:t>Ausbildungsbetrieb:</a:t>
            </a:r>
            <a:r>
              <a:rPr lang="de-DE" altLang="de-DE"/>
              <a:t> </a:t>
            </a:r>
            <a:r>
              <a:rPr lang="de-DE" altLang="de-DE" sz="2400" b="1">
                <a:solidFill>
                  <a:srgbClr val="262626"/>
                </a:solidFill>
                <a:latin typeface="Calibri" pitchFamily="34" charset="0"/>
              </a:rPr>
              <a:t>Tischlermeister</a:t>
            </a:r>
            <a:r>
              <a:rPr lang="de-DE" altLang="de-DE"/>
              <a:t> </a:t>
            </a:r>
            <a:r>
              <a:rPr lang="de-DE" altLang="de-DE" sz="2400" b="1">
                <a:solidFill>
                  <a:srgbClr val="262626"/>
                </a:solidFill>
                <a:latin typeface="Calibri" pitchFamily="34" charset="0"/>
              </a:rPr>
              <a:t>Dominik Genee</a:t>
            </a:r>
          </a:p>
        </p:txBody>
      </p:sp>
      <p:pic>
        <p:nvPicPr>
          <p:cNvPr id="45058" name="Inhaltsplatzhalter 5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1789113" y="1508125"/>
            <a:ext cx="5278437" cy="2970213"/>
          </a:xfrm>
        </p:spPr>
      </p:pic>
      <p:cxnSp>
        <p:nvCxnSpPr>
          <p:cNvPr id="5" name="Gerade Verbindung 4"/>
          <p:cNvCxnSpPr/>
          <p:nvPr/>
        </p:nvCxnSpPr>
        <p:spPr>
          <a:xfrm>
            <a:off x="0" y="1492250"/>
            <a:ext cx="9144000" cy="0"/>
          </a:xfrm>
          <a:prstGeom prst="line">
            <a:avLst/>
          </a:prstGeom>
          <a:ln w="15875" cmpd="sng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979488" y="1004888"/>
            <a:ext cx="6911975" cy="433387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Gesellenstück: </a:t>
            </a:r>
            <a:r>
              <a:rPr lang="de-DE" altLang="de-DE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Sekretär in Kirschbaum</a:t>
            </a:r>
            <a:endParaRPr lang="de-DE" altLang="de-DE" sz="2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Inhaltsplatzhalter 9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68375" y="1398588"/>
            <a:ext cx="3127375" cy="2346325"/>
          </a:xfrm>
        </p:spPr>
      </p:pic>
      <p:pic>
        <p:nvPicPr>
          <p:cNvPr id="18434" name="Inhaltsplatzhalter 19"/>
          <p:cNvPicPr>
            <a:picLocks noGrp="1" noChangeAspect="1"/>
          </p:cNvPicPr>
          <p:nvPr>
            <p:ph sz="quarter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4284663" y="1398588"/>
            <a:ext cx="3127375" cy="2346325"/>
          </a:xfrm>
        </p:spPr>
      </p:pic>
      <p:sp>
        <p:nvSpPr>
          <p:cNvPr id="18435" name="Titel 1"/>
          <p:cNvSpPr txBox="1">
            <a:spLocks/>
          </p:cNvSpPr>
          <p:nvPr/>
        </p:nvSpPr>
        <p:spPr bwMode="auto">
          <a:xfrm>
            <a:off x="938213" y="4010025"/>
            <a:ext cx="665797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130000"/>
              </a:lnSpc>
            </a:pPr>
            <a:r>
              <a:rPr lang="de-DE" altLang="de-DE">
                <a:latin typeface="Calibri" pitchFamily="34" charset="0"/>
              </a:rPr>
              <a:t>Andreas Motz, Werner Sommerkorn, Michael Werner, Marco Kassner, Michael Kaiser und Jörg Naumann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971550" y="411163"/>
            <a:ext cx="6913563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de-DE" altLang="de-DE" sz="2400" b="1">
                <a:solidFill>
                  <a:srgbClr val="262626"/>
                </a:solidFill>
                <a:latin typeface="Calibri" pitchFamily="34" charset="0"/>
              </a:rPr>
              <a:t>Maxime Schewior </a:t>
            </a:r>
            <a:endParaRPr lang="de-DE" altLang="de-DE" sz="2000">
              <a:solidFill>
                <a:srgbClr val="262626"/>
              </a:solidFill>
              <a:latin typeface="Calibri" pitchFamily="34" charset="0"/>
            </a:endParaRPr>
          </a:p>
          <a:p>
            <a:r>
              <a:rPr lang="de-DE" altLang="de-DE">
                <a:solidFill>
                  <a:srgbClr val="262626"/>
                </a:solidFill>
              </a:rPr>
              <a:t>Ausbildungsbetrieb:</a:t>
            </a:r>
            <a:r>
              <a:rPr lang="de-DE" altLang="de-DE"/>
              <a:t> </a:t>
            </a:r>
            <a:r>
              <a:rPr lang="de-DE" altLang="de-DE" sz="2400" b="1">
                <a:solidFill>
                  <a:srgbClr val="262626"/>
                </a:solidFill>
                <a:latin typeface="Calibri" pitchFamily="34" charset="0"/>
              </a:rPr>
              <a:t>Schreinerei Eckhardt GmbH</a:t>
            </a:r>
          </a:p>
        </p:txBody>
      </p:sp>
      <p:pic>
        <p:nvPicPr>
          <p:cNvPr id="46082" name="Inhaltsplatzhalter 1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2201863" y="1492250"/>
            <a:ext cx="4452937" cy="2970213"/>
          </a:xfrm>
        </p:spPr>
      </p:pic>
      <p:cxnSp>
        <p:nvCxnSpPr>
          <p:cNvPr id="5" name="Gerade Verbindung 4"/>
          <p:cNvCxnSpPr/>
          <p:nvPr/>
        </p:nvCxnSpPr>
        <p:spPr>
          <a:xfrm>
            <a:off x="0" y="1492250"/>
            <a:ext cx="9144000" cy="0"/>
          </a:xfrm>
          <a:prstGeom prst="line">
            <a:avLst/>
          </a:prstGeom>
          <a:ln w="15875" cmpd="sng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979488" y="1004888"/>
            <a:ext cx="7624762" cy="433387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Gesellenstück: </a:t>
            </a:r>
            <a:r>
              <a:rPr lang="de-DE" altLang="de-DE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Beistelltisch mit eingehängtem Schrank in Eiche gekälkt</a:t>
            </a:r>
            <a:endParaRPr lang="de-DE" altLang="de-DE" sz="2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971550" y="411163"/>
            <a:ext cx="6913563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de-DE" altLang="de-DE" sz="2400" b="1">
                <a:solidFill>
                  <a:srgbClr val="262626"/>
                </a:solidFill>
                <a:latin typeface="Calibri" pitchFamily="34" charset="0"/>
              </a:rPr>
              <a:t>Anna Liza Stache </a:t>
            </a:r>
            <a:endParaRPr lang="de-DE" altLang="de-DE" sz="2000">
              <a:solidFill>
                <a:srgbClr val="262626"/>
              </a:solidFill>
              <a:latin typeface="Calibri" pitchFamily="34" charset="0"/>
            </a:endParaRPr>
          </a:p>
          <a:p>
            <a:r>
              <a:rPr lang="de-DE" altLang="de-DE">
                <a:solidFill>
                  <a:srgbClr val="262626"/>
                </a:solidFill>
              </a:rPr>
              <a:t>Ausbildungsbetrieb:</a:t>
            </a:r>
            <a:r>
              <a:rPr lang="de-DE" altLang="de-DE"/>
              <a:t> </a:t>
            </a:r>
            <a:r>
              <a:rPr lang="de-DE" altLang="de-DE" sz="2400" b="1">
                <a:solidFill>
                  <a:srgbClr val="262626"/>
                </a:solidFill>
                <a:latin typeface="Calibri" pitchFamily="34" charset="0"/>
              </a:rPr>
              <a:t>VIVAMO GmbH</a:t>
            </a:r>
          </a:p>
        </p:txBody>
      </p:sp>
      <p:pic>
        <p:nvPicPr>
          <p:cNvPr id="47106" name="Inhaltsplatzhalter 1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2124075" y="1514475"/>
            <a:ext cx="4454525" cy="2970213"/>
          </a:xfrm>
        </p:spPr>
      </p:pic>
      <p:cxnSp>
        <p:nvCxnSpPr>
          <p:cNvPr id="5" name="Gerade Verbindung 4"/>
          <p:cNvCxnSpPr/>
          <p:nvPr/>
        </p:nvCxnSpPr>
        <p:spPr>
          <a:xfrm>
            <a:off x="0" y="1492250"/>
            <a:ext cx="9144000" cy="0"/>
          </a:xfrm>
          <a:prstGeom prst="line">
            <a:avLst/>
          </a:prstGeom>
          <a:ln w="15875" cmpd="sng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979488" y="1004888"/>
            <a:ext cx="6911975" cy="433387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Gesellenstück: </a:t>
            </a:r>
            <a:r>
              <a:rPr lang="de-DE" altLang="de-DE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Kommode in </a:t>
            </a:r>
            <a:r>
              <a:rPr lang="de-DE" altLang="de-DE" sz="20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Mutenye</a:t>
            </a:r>
            <a:r>
              <a:rPr lang="de-DE" altLang="de-DE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 und MDF</a:t>
            </a:r>
            <a:endParaRPr lang="de-DE" altLang="de-DE" sz="2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971550" y="411163"/>
            <a:ext cx="6913563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de-DE" altLang="de-DE" sz="2400" b="1">
                <a:solidFill>
                  <a:srgbClr val="262626"/>
                </a:solidFill>
                <a:latin typeface="Calibri" pitchFamily="34" charset="0"/>
              </a:rPr>
              <a:t>Florian Stipp </a:t>
            </a:r>
            <a:endParaRPr lang="de-DE" altLang="de-DE" sz="2000">
              <a:solidFill>
                <a:srgbClr val="262626"/>
              </a:solidFill>
              <a:latin typeface="Calibri" pitchFamily="34" charset="0"/>
            </a:endParaRPr>
          </a:p>
          <a:p>
            <a:r>
              <a:rPr lang="de-DE" altLang="de-DE">
                <a:solidFill>
                  <a:srgbClr val="262626"/>
                </a:solidFill>
              </a:rPr>
              <a:t>Ausbildungsbetrieb:</a:t>
            </a:r>
            <a:r>
              <a:rPr lang="de-DE" altLang="de-DE"/>
              <a:t> </a:t>
            </a:r>
            <a:r>
              <a:rPr lang="de-DE" altLang="de-DE" sz="2400" b="1">
                <a:solidFill>
                  <a:srgbClr val="262626"/>
                </a:solidFill>
                <a:latin typeface="Calibri" pitchFamily="34" charset="0"/>
              </a:rPr>
              <a:t>Stipp und Stipp GbR</a:t>
            </a:r>
          </a:p>
        </p:txBody>
      </p:sp>
      <p:pic>
        <p:nvPicPr>
          <p:cNvPr id="48130" name="Inhaltsplatzhalter 1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2200275" y="1563688"/>
            <a:ext cx="4454525" cy="2970212"/>
          </a:xfrm>
        </p:spPr>
      </p:pic>
      <p:cxnSp>
        <p:nvCxnSpPr>
          <p:cNvPr id="5" name="Gerade Verbindung 4"/>
          <p:cNvCxnSpPr/>
          <p:nvPr/>
        </p:nvCxnSpPr>
        <p:spPr>
          <a:xfrm>
            <a:off x="0" y="1492250"/>
            <a:ext cx="9144000" cy="0"/>
          </a:xfrm>
          <a:prstGeom prst="line">
            <a:avLst/>
          </a:prstGeom>
          <a:ln w="15875" cmpd="sng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979488" y="1004888"/>
            <a:ext cx="6911975" cy="433387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Gesellenstück: </a:t>
            </a:r>
            <a:r>
              <a:rPr lang="de-DE" altLang="de-DE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Sideboard in Eiche</a:t>
            </a:r>
            <a:endParaRPr lang="de-DE" altLang="de-DE" sz="2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900113" y="411163"/>
            <a:ext cx="7343775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de-DE" altLang="de-DE" sz="2400" b="1">
                <a:solidFill>
                  <a:srgbClr val="262626"/>
                </a:solidFill>
                <a:latin typeface="Calibri" pitchFamily="34" charset="0"/>
              </a:rPr>
              <a:t>Christopher Suttmann </a:t>
            </a:r>
            <a:endParaRPr lang="de-DE" altLang="de-DE" sz="2000">
              <a:solidFill>
                <a:srgbClr val="262626"/>
              </a:solidFill>
              <a:latin typeface="Calibri" pitchFamily="34" charset="0"/>
            </a:endParaRPr>
          </a:p>
          <a:p>
            <a:r>
              <a:rPr lang="de-DE" altLang="de-DE">
                <a:solidFill>
                  <a:srgbClr val="262626"/>
                </a:solidFill>
              </a:rPr>
              <a:t>Ausbildungsbetrieb:</a:t>
            </a:r>
            <a:r>
              <a:rPr lang="de-DE" altLang="de-DE"/>
              <a:t> </a:t>
            </a:r>
            <a:r>
              <a:rPr lang="de-DE" altLang="de-DE" sz="2200" b="1">
                <a:solidFill>
                  <a:srgbClr val="262626"/>
                </a:solidFill>
                <a:latin typeface="Calibri" pitchFamily="34" charset="0"/>
              </a:rPr>
              <a:t>Kolping Bildungszentren Ruhr gem. GmbH</a:t>
            </a:r>
          </a:p>
        </p:txBody>
      </p:sp>
      <p:pic>
        <p:nvPicPr>
          <p:cNvPr id="49154" name="Inhaltsplatzhalter 1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1692275" y="1563688"/>
            <a:ext cx="5278438" cy="2970212"/>
          </a:xfrm>
        </p:spPr>
      </p:pic>
      <p:cxnSp>
        <p:nvCxnSpPr>
          <p:cNvPr id="5" name="Gerade Verbindung 4"/>
          <p:cNvCxnSpPr/>
          <p:nvPr/>
        </p:nvCxnSpPr>
        <p:spPr>
          <a:xfrm>
            <a:off x="0" y="1492250"/>
            <a:ext cx="9144000" cy="0"/>
          </a:xfrm>
          <a:prstGeom prst="line">
            <a:avLst/>
          </a:prstGeom>
          <a:ln w="15875" cmpd="sng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900113" y="987425"/>
            <a:ext cx="6911975" cy="433388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Gesellenstück: </a:t>
            </a:r>
            <a:r>
              <a:rPr lang="de-DE" altLang="de-DE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Anrichte in </a:t>
            </a:r>
            <a:r>
              <a:rPr lang="de-DE" altLang="de-DE" sz="20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Wenge</a:t>
            </a:r>
            <a:endParaRPr lang="de-DE" altLang="de-DE" sz="2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971550" y="411163"/>
            <a:ext cx="7129463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de-DE" altLang="de-DE" sz="2400" b="1">
                <a:solidFill>
                  <a:srgbClr val="262626"/>
                </a:solidFill>
                <a:latin typeface="Calibri" pitchFamily="34" charset="0"/>
              </a:rPr>
              <a:t>Vincent Taege-Becker </a:t>
            </a:r>
            <a:endParaRPr lang="de-DE" altLang="de-DE" sz="2000">
              <a:solidFill>
                <a:srgbClr val="262626"/>
              </a:solidFill>
              <a:latin typeface="Calibri" pitchFamily="34" charset="0"/>
            </a:endParaRPr>
          </a:p>
          <a:p>
            <a:r>
              <a:rPr lang="de-DE" altLang="de-DE">
                <a:solidFill>
                  <a:srgbClr val="262626"/>
                </a:solidFill>
              </a:rPr>
              <a:t>Ausbildungsbetrieb:</a:t>
            </a:r>
            <a:r>
              <a:rPr lang="de-DE" altLang="de-DE"/>
              <a:t> </a:t>
            </a:r>
            <a:r>
              <a:rPr lang="de-DE" altLang="de-DE" sz="2400" b="1">
                <a:solidFill>
                  <a:srgbClr val="262626"/>
                </a:solidFill>
                <a:latin typeface="Calibri" pitchFamily="34" charset="0"/>
              </a:rPr>
              <a:t>Delseith GmbH</a:t>
            </a:r>
          </a:p>
        </p:txBody>
      </p:sp>
      <p:pic>
        <p:nvPicPr>
          <p:cNvPr id="50178" name="Inhaltsplatzhalter 1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2195513" y="1492250"/>
            <a:ext cx="4454525" cy="2970213"/>
          </a:xfrm>
        </p:spPr>
      </p:pic>
      <p:cxnSp>
        <p:nvCxnSpPr>
          <p:cNvPr id="5" name="Gerade Verbindung 4"/>
          <p:cNvCxnSpPr/>
          <p:nvPr/>
        </p:nvCxnSpPr>
        <p:spPr>
          <a:xfrm>
            <a:off x="0" y="1492250"/>
            <a:ext cx="9144000" cy="0"/>
          </a:xfrm>
          <a:prstGeom prst="line">
            <a:avLst/>
          </a:prstGeom>
          <a:ln w="15875" cmpd="sng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979488" y="1004888"/>
            <a:ext cx="7264400" cy="433387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Gesellenstück: </a:t>
            </a:r>
            <a:r>
              <a:rPr lang="de-DE" altLang="de-DE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Wasserpfeifenschrank in Eiche und MDF</a:t>
            </a:r>
            <a:endParaRPr lang="de-DE" altLang="de-DE" sz="2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971550" y="411163"/>
            <a:ext cx="7129463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de-DE" altLang="de-DE" sz="2400" b="1">
                <a:solidFill>
                  <a:srgbClr val="262626"/>
                </a:solidFill>
                <a:latin typeface="Calibri" pitchFamily="34" charset="0"/>
              </a:rPr>
              <a:t>Cedric Theiß </a:t>
            </a:r>
            <a:r>
              <a:rPr lang="de-DE" altLang="de-DE" sz="2000">
                <a:solidFill>
                  <a:srgbClr val="262626"/>
                </a:solidFill>
                <a:latin typeface="Calibri" pitchFamily="34" charset="0"/>
              </a:rPr>
              <a:t> </a:t>
            </a:r>
          </a:p>
          <a:p>
            <a:r>
              <a:rPr lang="de-DE" altLang="de-DE">
                <a:solidFill>
                  <a:srgbClr val="262626"/>
                </a:solidFill>
              </a:rPr>
              <a:t>Ausbildungsbetrieb:</a:t>
            </a:r>
            <a:r>
              <a:rPr lang="de-DE" altLang="de-DE"/>
              <a:t> </a:t>
            </a:r>
            <a:r>
              <a:rPr lang="de-DE" altLang="de-DE" sz="2400" b="1">
                <a:solidFill>
                  <a:srgbClr val="262626"/>
                </a:solidFill>
                <a:latin typeface="Calibri" pitchFamily="34" charset="0"/>
              </a:rPr>
              <a:t>Tischlermeister</a:t>
            </a:r>
            <a:r>
              <a:rPr lang="de-DE" altLang="de-DE"/>
              <a:t> </a:t>
            </a:r>
            <a:r>
              <a:rPr lang="de-DE" altLang="de-DE" sz="2400" b="1">
                <a:solidFill>
                  <a:srgbClr val="262626"/>
                </a:solidFill>
                <a:latin typeface="Calibri" pitchFamily="34" charset="0"/>
              </a:rPr>
              <a:t>Frank Körtke</a:t>
            </a:r>
          </a:p>
        </p:txBody>
      </p:sp>
      <p:pic>
        <p:nvPicPr>
          <p:cNvPr id="51202" name="Inhaltsplatzhalter 1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1763713" y="1439863"/>
            <a:ext cx="5281612" cy="2970212"/>
          </a:xfrm>
        </p:spPr>
      </p:pic>
      <p:cxnSp>
        <p:nvCxnSpPr>
          <p:cNvPr id="5" name="Gerade Verbindung 4"/>
          <p:cNvCxnSpPr/>
          <p:nvPr/>
        </p:nvCxnSpPr>
        <p:spPr>
          <a:xfrm>
            <a:off x="0" y="1492250"/>
            <a:ext cx="9144000" cy="0"/>
          </a:xfrm>
          <a:prstGeom prst="line">
            <a:avLst/>
          </a:prstGeom>
          <a:ln w="15875" cmpd="sng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979488" y="1004888"/>
            <a:ext cx="7264400" cy="433387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Gesellenstück: </a:t>
            </a:r>
            <a:r>
              <a:rPr lang="de-DE" altLang="de-DE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Schreibtisch in Buche</a:t>
            </a:r>
            <a:endParaRPr lang="de-DE" altLang="de-DE" sz="2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971550" y="411163"/>
            <a:ext cx="7129463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de-DE" altLang="de-DE" sz="2400" b="1">
                <a:solidFill>
                  <a:srgbClr val="262626"/>
                </a:solidFill>
                <a:latin typeface="Calibri" pitchFamily="34" charset="0"/>
              </a:rPr>
              <a:t>Magnus Wawrzyniak </a:t>
            </a:r>
            <a:r>
              <a:rPr lang="de-DE" altLang="de-DE" sz="2000">
                <a:solidFill>
                  <a:srgbClr val="262626"/>
                </a:solidFill>
                <a:latin typeface="Calibri" pitchFamily="34" charset="0"/>
              </a:rPr>
              <a:t> </a:t>
            </a:r>
          </a:p>
          <a:p>
            <a:r>
              <a:rPr lang="de-DE" altLang="de-DE">
                <a:solidFill>
                  <a:srgbClr val="262626"/>
                </a:solidFill>
              </a:rPr>
              <a:t>Ausbildungsbetrieb:</a:t>
            </a:r>
            <a:r>
              <a:rPr lang="de-DE" altLang="de-DE"/>
              <a:t> </a:t>
            </a:r>
            <a:r>
              <a:rPr lang="de-DE" altLang="de-DE" sz="2400" b="1">
                <a:solidFill>
                  <a:srgbClr val="262626"/>
                </a:solidFill>
                <a:latin typeface="Calibri" pitchFamily="34" charset="0"/>
              </a:rPr>
              <a:t>Tischlermeister</a:t>
            </a:r>
            <a:r>
              <a:rPr lang="de-DE" altLang="de-DE"/>
              <a:t> </a:t>
            </a:r>
            <a:r>
              <a:rPr lang="de-DE" altLang="de-DE" sz="2400" b="1">
                <a:solidFill>
                  <a:srgbClr val="262626"/>
                </a:solidFill>
                <a:latin typeface="Calibri" pitchFamily="34" charset="0"/>
              </a:rPr>
              <a:t>Ulrich Laufer</a:t>
            </a:r>
          </a:p>
        </p:txBody>
      </p:sp>
      <p:pic>
        <p:nvPicPr>
          <p:cNvPr id="52226" name="Inhaltsplatzhalter 1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2051050" y="1492250"/>
            <a:ext cx="4456113" cy="2970213"/>
          </a:xfrm>
        </p:spPr>
      </p:pic>
      <p:cxnSp>
        <p:nvCxnSpPr>
          <p:cNvPr id="5" name="Gerade Verbindung 4"/>
          <p:cNvCxnSpPr/>
          <p:nvPr/>
        </p:nvCxnSpPr>
        <p:spPr>
          <a:xfrm>
            <a:off x="0" y="1492250"/>
            <a:ext cx="9144000" cy="0"/>
          </a:xfrm>
          <a:prstGeom prst="line">
            <a:avLst/>
          </a:prstGeom>
          <a:ln w="15875" cmpd="sng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979488" y="1004888"/>
            <a:ext cx="7264400" cy="433387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Gesellenstück: </a:t>
            </a:r>
            <a:r>
              <a:rPr lang="de-DE" altLang="de-DE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Schuhschrank mit Hocker in Nussbaum</a:t>
            </a:r>
            <a:endParaRPr lang="de-DE" altLang="de-DE" sz="2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684213" y="411163"/>
            <a:ext cx="7488237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de-DE" altLang="de-DE" sz="2400" b="1">
                <a:solidFill>
                  <a:srgbClr val="262626"/>
                </a:solidFill>
                <a:latin typeface="Calibri" pitchFamily="34" charset="0"/>
              </a:rPr>
              <a:t>Jonas Wessel </a:t>
            </a:r>
          </a:p>
          <a:p>
            <a:r>
              <a:rPr lang="de-DE" altLang="de-DE">
                <a:solidFill>
                  <a:srgbClr val="262626"/>
                </a:solidFill>
              </a:rPr>
              <a:t>Ausbildungsbetrieb:</a:t>
            </a:r>
            <a:r>
              <a:rPr lang="de-DE" altLang="de-DE"/>
              <a:t> </a:t>
            </a:r>
            <a:r>
              <a:rPr lang="de-DE" altLang="de-DE" sz="2200" b="1">
                <a:solidFill>
                  <a:srgbClr val="262626"/>
                </a:solidFill>
                <a:latin typeface="Calibri" pitchFamily="34" charset="0"/>
              </a:rPr>
              <a:t>Tischlerei Franz Thielens e.K., Inh. Willi Kruse</a:t>
            </a:r>
          </a:p>
        </p:txBody>
      </p:sp>
      <p:pic>
        <p:nvPicPr>
          <p:cNvPr id="53250" name="Inhaltsplatzhalter 1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1763713" y="1492250"/>
            <a:ext cx="5280025" cy="2970213"/>
          </a:xfrm>
        </p:spPr>
      </p:pic>
      <p:cxnSp>
        <p:nvCxnSpPr>
          <p:cNvPr id="5" name="Gerade Verbindung 4"/>
          <p:cNvCxnSpPr/>
          <p:nvPr/>
        </p:nvCxnSpPr>
        <p:spPr>
          <a:xfrm>
            <a:off x="0" y="1492250"/>
            <a:ext cx="9144000" cy="0"/>
          </a:xfrm>
          <a:prstGeom prst="line">
            <a:avLst/>
          </a:prstGeom>
          <a:ln w="15875" cmpd="sng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684213" y="987425"/>
            <a:ext cx="7264400" cy="433388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Gesellenstück: </a:t>
            </a:r>
            <a:r>
              <a:rPr lang="de-DE" altLang="de-DE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Phonoschrank in Birke</a:t>
            </a:r>
            <a:endParaRPr lang="de-DE" altLang="de-DE" sz="2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971550" y="411163"/>
            <a:ext cx="7129463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de-DE" altLang="de-DE" sz="2400" b="1">
                <a:solidFill>
                  <a:srgbClr val="262626"/>
                </a:solidFill>
                <a:latin typeface="Calibri" pitchFamily="34" charset="0"/>
              </a:rPr>
              <a:t>Jonas Wiesinger </a:t>
            </a:r>
            <a:r>
              <a:rPr lang="de-DE" altLang="de-DE" sz="2000">
                <a:solidFill>
                  <a:srgbClr val="262626"/>
                </a:solidFill>
                <a:latin typeface="Calibri" pitchFamily="34" charset="0"/>
              </a:rPr>
              <a:t> </a:t>
            </a:r>
          </a:p>
          <a:p>
            <a:r>
              <a:rPr lang="de-DE" altLang="de-DE">
                <a:solidFill>
                  <a:srgbClr val="262626"/>
                </a:solidFill>
              </a:rPr>
              <a:t>Ausbildungsbetrieb:</a:t>
            </a:r>
            <a:r>
              <a:rPr lang="de-DE" altLang="de-DE"/>
              <a:t> </a:t>
            </a:r>
            <a:r>
              <a:rPr lang="de-DE" altLang="de-DE" sz="2400" b="1">
                <a:solidFill>
                  <a:srgbClr val="262626"/>
                </a:solidFill>
                <a:latin typeface="Calibri" pitchFamily="34" charset="0"/>
              </a:rPr>
              <a:t>Stadt Bochum</a:t>
            </a:r>
          </a:p>
        </p:txBody>
      </p:sp>
      <p:pic>
        <p:nvPicPr>
          <p:cNvPr id="54274" name="Inhaltsplatzhalter 1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2195513" y="1489075"/>
            <a:ext cx="4456112" cy="2970213"/>
          </a:xfrm>
        </p:spPr>
      </p:pic>
      <p:cxnSp>
        <p:nvCxnSpPr>
          <p:cNvPr id="5" name="Gerade Verbindung 4"/>
          <p:cNvCxnSpPr/>
          <p:nvPr/>
        </p:nvCxnSpPr>
        <p:spPr>
          <a:xfrm>
            <a:off x="0" y="1492250"/>
            <a:ext cx="9144000" cy="0"/>
          </a:xfrm>
          <a:prstGeom prst="line">
            <a:avLst/>
          </a:prstGeom>
          <a:ln w="15875" cmpd="sng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979488" y="1004888"/>
            <a:ext cx="7264400" cy="433387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Gesellenstück: </a:t>
            </a:r>
            <a:r>
              <a:rPr lang="de-DE" altLang="de-DE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Kommode in Ahorn</a:t>
            </a:r>
            <a:endParaRPr lang="de-DE" altLang="de-DE" sz="2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  <p:bldP spid="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971550" y="411163"/>
            <a:ext cx="7129463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de-DE" altLang="de-DE" sz="2400" b="1">
                <a:solidFill>
                  <a:srgbClr val="262626"/>
                </a:solidFill>
                <a:latin typeface="Calibri" pitchFamily="34" charset="0"/>
              </a:rPr>
              <a:t>Lars Wittinghofer </a:t>
            </a:r>
            <a:r>
              <a:rPr lang="de-DE" altLang="de-DE" sz="2000">
                <a:solidFill>
                  <a:srgbClr val="262626"/>
                </a:solidFill>
                <a:latin typeface="Calibri" pitchFamily="34" charset="0"/>
              </a:rPr>
              <a:t> </a:t>
            </a:r>
          </a:p>
          <a:p>
            <a:r>
              <a:rPr lang="de-DE" altLang="de-DE">
                <a:solidFill>
                  <a:srgbClr val="262626"/>
                </a:solidFill>
              </a:rPr>
              <a:t>Ausbildungsbetrieb:</a:t>
            </a:r>
            <a:r>
              <a:rPr lang="de-DE" altLang="de-DE"/>
              <a:t> </a:t>
            </a:r>
            <a:r>
              <a:rPr lang="de-DE" altLang="de-DE" sz="2400" b="1">
                <a:solidFill>
                  <a:srgbClr val="262626"/>
                </a:solidFill>
                <a:latin typeface="Calibri" pitchFamily="34" charset="0"/>
              </a:rPr>
              <a:t>Delseith GmbH</a:t>
            </a:r>
          </a:p>
        </p:txBody>
      </p:sp>
      <p:pic>
        <p:nvPicPr>
          <p:cNvPr id="55298" name="Inhaltsplatzhalter 1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2195513" y="1563688"/>
            <a:ext cx="4452937" cy="2970212"/>
          </a:xfrm>
        </p:spPr>
      </p:pic>
      <p:cxnSp>
        <p:nvCxnSpPr>
          <p:cNvPr id="5" name="Gerade Verbindung 4"/>
          <p:cNvCxnSpPr/>
          <p:nvPr/>
        </p:nvCxnSpPr>
        <p:spPr>
          <a:xfrm>
            <a:off x="0" y="1492250"/>
            <a:ext cx="9144000" cy="0"/>
          </a:xfrm>
          <a:prstGeom prst="line">
            <a:avLst/>
          </a:prstGeom>
          <a:ln w="15875" cmpd="sng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979488" y="1004888"/>
            <a:ext cx="7264400" cy="433387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Gesellenstück: </a:t>
            </a:r>
            <a:r>
              <a:rPr lang="de-DE" altLang="de-DE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Weinregal in MDF und Eiche</a:t>
            </a:r>
            <a:endParaRPr lang="de-DE" altLang="de-DE" sz="2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el 1"/>
          <p:cNvSpPr txBox="1">
            <a:spLocks/>
          </p:cNvSpPr>
          <p:nvPr/>
        </p:nvSpPr>
        <p:spPr>
          <a:xfrm>
            <a:off x="954088" y="411163"/>
            <a:ext cx="7235825" cy="504825"/>
          </a:xfrm>
          <a:prstGeom prst="rect">
            <a:avLst/>
          </a:prstGeom>
        </p:spPr>
        <p:txBody>
          <a:bodyPr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ct val="130000"/>
              </a:lnSpc>
              <a:spcAft>
                <a:spcPts val="0"/>
              </a:spcAft>
              <a:defRPr/>
            </a:pPr>
            <a:r>
              <a:rPr lang="de-DE" altLang="de-DE" sz="11200" b="1" dirty="0"/>
              <a:t>Impressionen</a:t>
            </a:r>
            <a:r>
              <a:rPr lang="de-DE" altLang="de-DE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 </a:t>
            </a:r>
            <a:r>
              <a:rPr lang="de-DE" altLang="de-DE" sz="7200" dirty="0" smtClean="0"/>
              <a:t>der </a:t>
            </a:r>
            <a:r>
              <a:rPr lang="de-DE" altLang="de-DE" sz="7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Sonntagsausstellung</a:t>
            </a:r>
          </a:p>
        </p:txBody>
      </p:sp>
      <p:pic>
        <p:nvPicPr>
          <p:cNvPr id="19458" name="Inhaltsplatzhalter 2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54088" y="1379538"/>
            <a:ext cx="3178175" cy="2384425"/>
          </a:xfrm>
        </p:spPr>
      </p:pic>
      <p:pic>
        <p:nvPicPr>
          <p:cNvPr id="19459" name="Inhaltsplatzhalter 8"/>
          <p:cNvPicPr>
            <a:picLocks noGrp="1" noChangeAspect="1"/>
          </p:cNvPicPr>
          <p:nvPr>
            <p:ph sz="quarter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4284663" y="1377950"/>
            <a:ext cx="3187700" cy="23876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971550" y="411163"/>
            <a:ext cx="7129463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de-DE" altLang="de-DE" sz="2400" b="1" dirty="0">
                <a:solidFill>
                  <a:srgbClr val="262626"/>
                </a:solidFill>
                <a:latin typeface="Calibri" pitchFamily="34" charset="0"/>
              </a:rPr>
              <a:t>Sebastian </a:t>
            </a:r>
            <a:r>
              <a:rPr lang="de-DE" altLang="de-DE" sz="2400" b="1" dirty="0" err="1">
                <a:solidFill>
                  <a:srgbClr val="262626"/>
                </a:solidFill>
                <a:latin typeface="Calibri" pitchFamily="34" charset="0"/>
              </a:rPr>
              <a:t>Zachau</a:t>
            </a:r>
            <a:r>
              <a:rPr lang="de-DE" altLang="de-DE" sz="2400" b="1" dirty="0">
                <a:solidFill>
                  <a:srgbClr val="262626"/>
                </a:solidFill>
                <a:latin typeface="Calibri" pitchFamily="34" charset="0"/>
              </a:rPr>
              <a:t> </a:t>
            </a:r>
            <a:r>
              <a:rPr lang="de-DE" altLang="de-DE" sz="2000" dirty="0">
                <a:solidFill>
                  <a:srgbClr val="262626"/>
                </a:solidFill>
                <a:latin typeface="Calibri" pitchFamily="34" charset="0"/>
              </a:rPr>
              <a:t> </a:t>
            </a:r>
          </a:p>
          <a:p>
            <a:r>
              <a:rPr lang="de-DE" altLang="de-DE" dirty="0">
                <a:solidFill>
                  <a:srgbClr val="262626"/>
                </a:solidFill>
              </a:rPr>
              <a:t>Ausbildungsbetrieb:</a:t>
            </a:r>
            <a:r>
              <a:rPr lang="de-DE" altLang="de-DE" dirty="0"/>
              <a:t> </a:t>
            </a:r>
            <a:r>
              <a:rPr lang="de-DE" altLang="de-DE" sz="2400" b="1" dirty="0">
                <a:solidFill>
                  <a:srgbClr val="262626"/>
                </a:solidFill>
                <a:latin typeface="Calibri" pitchFamily="34" charset="0"/>
              </a:rPr>
              <a:t>Reininghaus-Seifert GmbH</a:t>
            </a:r>
          </a:p>
        </p:txBody>
      </p:sp>
      <p:pic>
        <p:nvPicPr>
          <p:cNvPr id="56322" name="Inhaltsplatzhalter 1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2124075" y="1433513"/>
            <a:ext cx="4452938" cy="2970212"/>
          </a:xfrm>
        </p:spPr>
      </p:pic>
      <p:cxnSp>
        <p:nvCxnSpPr>
          <p:cNvPr id="5" name="Gerade Verbindung 4"/>
          <p:cNvCxnSpPr/>
          <p:nvPr/>
        </p:nvCxnSpPr>
        <p:spPr>
          <a:xfrm>
            <a:off x="0" y="1492250"/>
            <a:ext cx="9144000" cy="0"/>
          </a:xfrm>
          <a:prstGeom prst="line">
            <a:avLst/>
          </a:prstGeom>
          <a:ln w="15875" cmpd="sng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979488" y="1004888"/>
            <a:ext cx="7264400" cy="433387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Gesellenstück: </a:t>
            </a:r>
            <a:r>
              <a:rPr lang="de-DE" altLang="de-DE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Sideboard in Eiche</a:t>
            </a:r>
            <a:endParaRPr lang="de-DE" altLang="de-DE" sz="2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950913"/>
            <a:ext cx="6697663" cy="2863850"/>
          </a:xfrm>
        </p:spPr>
        <p:txBody>
          <a:bodyPr rtlCol="0">
            <a:normAutofit/>
          </a:bodyPr>
          <a:lstStyle/>
          <a:p>
            <a:pPr algn="l" eaLnBrk="1" fontAlgn="auto" hangingPunct="1">
              <a:lnSpc>
                <a:spcPct val="120000"/>
              </a:lnSpc>
              <a:spcAft>
                <a:spcPts val="0"/>
              </a:spcAft>
              <a:defRPr/>
            </a:pPr>
            <a:r>
              <a:rPr lang="de-DE" altLang="de-DE" sz="4000" b="1" dirty="0">
                <a:solidFill>
                  <a:srgbClr val="F68D36"/>
                </a:solidFill>
              </a:rPr>
              <a:t>Prüfungsbeste/r</a:t>
            </a:r>
            <a:r>
              <a:rPr lang="de-DE" altLang="de-DE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der </a:t>
            </a:r>
            <a:br>
              <a:rPr lang="de-DE" altLang="de-DE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de-DE" altLang="de-DE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der Sommer-Gesellenprüfung 2017   der </a:t>
            </a:r>
            <a:r>
              <a:rPr lang="de-DE" altLang="de-DE" sz="4000" b="1" dirty="0" smtClean="0">
                <a:solidFill>
                  <a:srgbClr val="F68D36"/>
                </a:solidFill>
              </a:rPr>
              <a:t>Tischler-Innung Ruhr </a:t>
            </a:r>
            <a:r>
              <a:rPr lang="de-DE" altLang="de-DE" sz="3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ist ..</a:t>
            </a:r>
            <a:r>
              <a:rPr lang="de-DE" altLang="de-DE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/>
            </a:r>
            <a:br>
              <a:rPr lang="de-DE" altLang="de-DE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endParaRPr lang="de-DE" altLang="de-DE" sz="32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4" name="Gerade Verbindung 3"/>
          <p:cNvCxnSpPr/>
          <p:nvPr/>
        </p:nvCxnSpPr>
        <p:spPr>
          <a:xfrm>
            <a:off x="0" y="5002213"/>
            <a:ext cx="9144000" cy="0"/>
          </a:xfrm>
          <a:prstGeom prst="line">
            <a:avLst/>
          </a:prstGeom>
          <a:ln w="15875" cmpd="sng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684213" y="411163"/>
            <a:ext cx="7488237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de-DE" altLang="de-DE" sz="2400" b="1" dirty="0">
                <a:solidFill>
                  <a:srgbClr val="262626"/>
                </a:solidFill>
                <a:latin typeface="Calibri" pitchFamily="34" charset="0"/>
              </a:rPr>
              <a:t>Jonas Wessel </a:t>
            </a:r>
          </a:p>
          <a:p>
            <a:r>
              <a:rPr lang="de-DE" altLang="de-DE" dirty="0">
                <a:solidFill>
                  <a:srgbClr val="262626"/>
                </a:solidFill>
              </a:rPr>
              <a:t>Ausbildungsbetrieb:</a:t>
            </a:r>
            <a:r>
              <a:rPr lang="de-DE" altLang="de-DE" dirty="0"/>
              <a:t> </a:t>
            </a:r>
            <a:r>
              <a:rPr lang="de-DE" altLang="de-DE" sz="2200" b="1" dirty="0">
                <a:solidFill>
                  <a:srgbClr val="262626"/>
                </a:solidFill>
                <a:latin typeface="Calibri" pitchFamily="34" charset="0"/>
              </a:rPr>
              <a:t>Tischlerei Franz </a:t>
            </a:r>
            <a:r>
              <a:rPr lang="de-DE" altLang="de-DE" sz="2200" b="1" dirty="0" err="1">
                <a:solidFill>
                  <a:srgbClr val="262626"/>
                </a:solidFill>
                <a:latin typeface="Calibri" pitchFamily="34" charset="0"/>
              </a:rPr>
              <a:t>Thielens</a:t>
            </a:r>
            <a:r>
              <a:rPr lang="de-DE" altLang="de-DE" sz="2200" b="1" dirty="0">
                <a:solidFill>
                  <a:srgbClr val="262626"/>
                </a:solidFill>
                <a:latin typeface="Calibri" pitchFamily="34" charset="0"/>
              </a:rPr>
              <a:t> e.K., Inh. Willi Kruse</a:t>
            </a:r>
          </a:p>
        </p:txBody>
      </p:sp>
      <p:pic>
        <p:nvPicPr>
          <p:cNvPr id="53250" name="Inhaltsplatzhalter 1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1763713" y="1492250"/>
            <a:ext cx="5280025" cy="2970213"/>
          </a:xfrm>
        </p:spPr>
      </p:pic>
      <p:cxnSp>
        <p:nvCxnSpPr>
          <p:cNvPr id="5" name="Gerade Verbindung 4"/>
          <p:cNvCxnSpPr/>
          <p:nvPr/>
        </p:nvCxnSpPr>
        <p:spPr>
          <a:xfrm>
            <a:off x="0" y="1492250"/>
            <a:ext cx="9144000" cy="0"/>
          </a:xfrm>
          <a:prstGeom prst="line">
            <a:avLst/>
          </a:prstGeom>
          <a:ln w="15875" cmpd="sng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684213" y="987425"/>
            <a:ext cx="7264400" cy="433388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Gesellenstück: </a:t>
            </a:r>
            <a:r>
              <a:rPr lang="de-DE" altLang="de-DE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Phonoschrank in Birke</a:t>
            </a:r>
            <a:endParaRPr lang="de-DE" altLang="de-DE" sz="2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47497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950913"/>
            <a:ext cx="6697663" cy="2863850"/>
          </a:xfrm>
        </p:spPr>
        <p:txBody>
          <a:bodyPr rtlCol="0">
            <a:normAutofit/>
          </a:bodyPr>
          <a:lstStyle/>
          <a:p>
            <a:pPr algn="l" eaLnBrk="1" fontAlgn="auto" hangingPunct="1">
              <a:lnSpc>
                <a:spcPct val="120000"/>
              </a:lnSpc>
              <a:spcAft>
                <a:spcPts val="0"/>
              </a:spcAft>
              <a:defRPr/>
            </a:pPr>
            <a:r>
              <a:rPr lang="de-DE" altLang="de-DE" sz="4000" b="1" dirty="0" smtClean="0">
                <a:solidFill>
                  <a:srgbClr val="F68D36"/>
                </a:solidFill>
              </a:rPr>
              <a:t>Preisverleihung </a:t>
            </a:r>
            <a:r>
              <a:rPr lang="de-DE" altLang="de-DE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im </a:t>
            </a:r>
            <a:br>
              <a:rPr lang="de-DE" altLang="de-DE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de-DE" altLang="de-DE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Gestaltungswettbewerb  </a:t>
            </a:r>
            <a:br>
              <a:rPr lang="de-DE" altLang="de-DE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de-DE" altLang="de-DE" sz="4000" b="1" dirty="0" smtClean="0">
                <a:solidFill>
                  <a:srgbClr val="F68D36"/>
                </a:solidFill>
              </a:rPr>
              <a:t>DIE GUTE FORM 2017 </a:t>
            </a:r>
            <a:br>
              <a:rPr lang="de-DE" altLang="de-DE" sz="4000" b="1" dirty="0" smtClean="0">
                <a:solidFill>
                  <a:srgbClr val="F68D36"/>
                </a:solidFill>
              </a:rPr>
            </a:br>
            <a:r>
              <a:rPr lang="de-DE" altLang="de-DE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– Tischler gestalten ihr Gesellenstück – </a:t>
            </a:r>
          </a:p>
        </p:txBody>
      </p:sp>
      <p:cxnSp>
        <p:nvCxnSpPr>
          <p:cNvPr id="4" name="Gerade Verbindung 3"/>
          <p:cNvCxnSpPr/>
          <p:nvPr/>
        </p:nvCxnSpPr>
        <p:spPr>
          <a:xfrm>
            <a:off x="0" y="5002213"/>
            <a:ext cx="9144000" cy="0"/>
          </a:xfrm>
          <a:prstGeom prst="line">
            <a:avLst/>
          </a:prstGeom>
          <a:ln w="15875" cmpd="sng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el 1"/>
          <p:cNvSpPr txBox="1">
            <a:spLocks/>
          </p:cNvSpPr>
          <p:nvPr/>
        </p:nvSpPr>
        <p:spPr>
          <a:xfrm>
            <a:off x="938213" y="303213"/>
            <a:ext cx="5865812" cy="809625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ct val="130000"/>
              </a:lnSpc>
              <a:spcAft>
                <a:spcPts val="0"/>
              </a:spcAft>
              <a:defRPr/>
            </a:pPr>
            <a:r>
              <a:rPr lang="de-DE" altLang="de-DE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Vielen Dank </a:t>
            </a:r>
            <a:r>
              <a:rPr lang="de-DE" altLang="de-DE" sz="1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an die Mitglieder der Jury </a:t>
            </a:r>
          </a:p>
        </p:txBody>
      </p:sp>
      <p:pic>
        <p:nvPicPr>
          <p:cNvPr id="60418" name="Inhaltsplatzhalter 5"/>
          <p:cNvPicPr>
            <a:picLocks noGrp="1" noChangeAspect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294188" y="1419225"/>
            <a:ext cx="3194050" cy="2128838"/>
          </a:xfrm>
        </p:spPr>
      </p:pic>
      <p:pic>
        <p:nvPicPr>
          <p:cNvPr id="60419" name="Inhaltsplatzhalter 4"/>
          <p:cNvPicPr>
            <a:picLocks noGrp="1" noChangeAspect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952500" y="1419225"/>
            <a:ext cx="3192463" cy="2128838"/>
          </a:xfrm>
        </p:spPr>
      </p:pic>
      <p:sp>
        <p:nvSpPr>
          <p:cNvPr id="60420" name="Titel 1"/>
          <p:cNvSpPr txBox="1">
            <a:spLocks/>
          </p:cNvSpPr>
          <p:nvPr/>
        </p:nvSpPr>
        <p:spPr bwMode="auto">
          <a:xfrm>
            <a:off x="938213" y="4010025"/>
            <a:ext cx="6580187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130000"/>
              </a:lnSpc>
            </a:pPr>
            <a:r>
              <a:rPr lang="de-DE" altLang="de-DE">
                <a:latin typeface="Calibri" pitchFamily="34" charset="0"/>
              </a:rPr>
              <a:t>Uwe Schulze-Vorwick, Thomas Meier und Raphael Büsing bei der Jurierung am 01. Juli 2017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950913"/>
            <a:ext cx="6697663" cy="2863850"/>
          </a:xfrm>
        </p:spPr>
        <p:txBody>
          <a:bodyPr rtlCol="0">
            <a:normAutofit/>
          </a:bodyPr>
          <a:lstStyle/>
          <a:p>
            <a:pPr algn="l" eaLnBrk="1" fontAlgn="auto" hangingPunct="1">
              <a:lnSpc>
                <a:spcPct val="120000"/>
              </a:lnSpc>
              <a:spcAft>
                <a:spcPts val="0"/>
              </a:spcAft>
              <a:defRPr/>
            </a:pPr>
            <a:r>
              <a:rPr lang="de-DE" altLang="de-DE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Vorstand und Geschäftsführung </a:t>
            </a:r>
            <a:br>
              <a:rPr lang="de-DE" altLang="de-DE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de-DE" altLang="de-DE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der </a:t>
            </a:r>
            <a:r>
              <a:rPr lang="de-DE" altLang="de-DE" sz="4000" b="1" dirty="0" smtClean="0">
                <a:solidFill>
                  <a:srgbClr val="F68D36"/>
                </a:solidFill>
              </a:rPr>
              <a:t>Tischler-Innung Ruhr</a:t>
            </a:r>
            <a:r>
              <a:rPr lang="de-DE" altLang="de-DE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/>
            </a:r>
            <a:br>
              <a:rPr lang="de-DE" altLang="de-DE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de-DE" altLang="de-DE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gratulieren den Preisträger/Innen!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971550" y="901700"/>
            <a:ext cx="7129463" cy="539750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v</a:t>
            </a:r>
            <a:r>
              <a:rPr lang="de-DE" altLang="de-DE" sz="1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on</a:t>
            </a:r>
            <a:r>
              <a:rPr lang="de-DE" altLang="de-DE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 Lukas </a:t>
            </a:r>
            <a:r>
              <a:rPr lang="de-DE" altLang="de-DE" sz="24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Kussat</a:t>
            </a:r>
            <a:r>
              <a:rPr lang="de-DE" altLang="de-DE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Ausbildungsbetrieb: </a:t>
            </a:r>
            <a:r>
              <a:rPr lang="de-DE" altLang="de-DE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Tischlermeister</a:t>
            </a:r>
            <a:r>
              <a:rPr lang="de-DE" altLang="de-DE" sz="1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 </a:t>
            </a:r>
            <a:r>
              <a:rPr lang="de-DE" altLang="de-DE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Bernhard </a:t>
            </a:r>
            <a:r>
              <a:rPr lang="de-DE" altLang="de-DE" sz="24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Hermschulte</a:t>
            </a:r>
            <a:endParaRPr lang="de-DE" altLang="de-DE" sz="2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cxnSp>
        <p:nvCxnSpPr>
          <p:cNvPr id="5" name="Gerade Verbindung 4"/>
          <p:cNvCxnSpPr/>
          <p:nvPr/>
        </p:nvCxnSpPr>
        <p:spPr>
          <a:xfrm>
            <a:off x="0" y="1511300"/>
            <a:ext cx="9144000" cy="0"/>
          </a:xfrm>
          <a:prstGeom prst="line">
            <a:avLst/>
          </a:prstGeom>
          <a:ln w="15875" cmpd="sng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971550" y="422275"/>
            <a:ext cx="6913563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de-DE" altLang="de-DE" sz="2400" b="1">
                <a:solidFill>
                  <a:srgbClr val="D96709"/>
                </a:solidFill>
                <a:latin typeface="Calibri" pitchFamily="34" charset="0"/>
              </a:rPr>
              <a:t>Belobigung</a:t>
            </a:r>
            <a:r>
              <a:rPr lang="de-DE" altLang="de-DE" sz="3200">
                <a:solidFill>
                  <a:srgbClr val="262626"/>
                </a:solidFill>
                <a:latin typeface="Calibri" pitchFamily="34" charset="0"/>
              </a:rPr>
              <a:t> </a:t>
            </a:r>
            <a:r>
              <a:rPr lang="de-DE" altLang="de-DE">
                <a:solidFill>
                  <a:srgbClr val="262626"/>
                </a:solidFill>
                <a:latin typeface="Calibri" pitchFamily="34" charset="0"/>
              </a:rPr>
              <a:t>für den  </a:t>
            </a:r>
            <a:r>
              <a:rPr lang="de-DE" altLang="de-DE" sz="2400" b="1">
                <a:solidFill>
                  <a:srgbClr val="262626"/>
                </a:solidFill>
                <a:latin typeface="Calibri" pitchFamily="34" charset="0"/>
              </a:rPr>
              <a:t>Barschrank in Ahorn</a:t>
            </a:r>
          </a:p>
        </p:txBody>
      </p:sp>
      <p:pic>
        <p:nvPicPr>
          <p:cNvPr id="62468" name="Picture 6" descr="Lukas-Kussat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1787525" y="1708150"/>
            <a:ext cx="5280025" cy="297021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971550" y="901700"/>
            <a:ext cx="6913563" cy="539750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v</a:t>
            </a:r>
            <a:r>
              <a:rPr lang="de-DE" altLang="de-DE" sz="1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on </a:t>
            </a:r>
            <a:r>
              <a:rPr lang="de-DE" altLang="de-DE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Marvin Niklas </a:t>
            </a:r>
            <a:r>
              <a:rPr lang="de-DE" altLang="de-DE" sz="24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Meßner</a:t>
            </a:r>
            <a:r>
              <a:rPr lang="de-DE" altLang="de-DE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Ausbildungsbetrieb: </a:t>
            </a:r>
            <a:r>
              <a:rPr lang="de-DE" altLang="de-DE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Ruhr-Universität Bochum</a:t>
            </a:r>
            <a:endParaRPr lang="de-DE" altLang="de-DE" sz="2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cxnSp>
        <p:nvCxnSpPr>
          <p:cNvPr id="5" name="Gerade Verbindung 4"/>
          <p:cNvCxnSpPr/>
          <p:nvPr/>
        </p:nvCxnSpPr>
        <p:spPr>
          <a:xfrm>
            <a:off x="0" y="1492250"/>
            <a:ext cx="9144000" cy="0"/>
          </a:xfrm>
          <a:prstGeom prst="line">
            <a:avLst/>
          </a:prstGeom>
          <a:ln w="15875" cmpd="sng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491" name="Rectangle 4"/>
          <p:cNvSpPr>
            <a:spLocks noChangeArrowheads="1"/>
          </p:cNvSpPr>
          <p:nvPr/>
        </p:nvSpPr>
        <p:spPr bwMode="auto">
          <a:xfrm>
            <a:off x="971550" y="411163"/>
            <a:ext cx="6913563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de-DE" altLang="de-DE" sz="2400" b="1">
                <a:solidFill>
                  <a:srgbClr val="D96709"/>
                </a:solidFill>
                <a:latin typeface="Calibri" pitchFamily="34" charset="0"/>
              </a:rPr>
              <a:t>Belobigung</a:t>
            </a:r>
            <a:r>
              <a:rPr lang="de-DE" altLang="de-DE" sz="3200">
                <a:solidFill>
                  <a:srgbClr val="262626"/>
                </a:solidFill>
                <a:latin typeface="Calibri" pitchFamily="34" charset="0"/>
              </a:rPr>
              <a:t> </a:t>
            </a:r>
            <a:r>
              <a:rPr lang="de-DE" altLang="de-DE">
                <a:solidFill>
                  <a:srgbClr val="262626"/>
                </a:solidFill>
                <a:latin typeface="Calibri" pitchFamily="34" charset="0"/>
              </a:rPr>
              <a:t>für den </a:t>
            </a:r>
            <a:r>
              <a:rPr lang="de-DE" altLang="de-DE" sz="2400" b="1">
                <a:solidFill>
                  <a:srgbClr val="262626"/>
                </a:solidFill>
                <a:latin typeface="Calibri" pitchFamily="34" charset="0"/>
              </a:rPr>
              <a:t>Schreibtisch in Eiche</a:t>
            </a:r>
          </a:p>
        </p:txBody>
      </p:sp>
      <p:pic>
        <p:nvPicPr>
          <p:cNvPr id="63492" name="Picture 6" descr="Messner-Marvin-Niklas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1787525" y="1708150"/>
            <a:ext cx="5280025" cy="297021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971550" y="901700"/>
            <a:ext cx="6913563" cy="539750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v</a:t>
            </a:r>
            <a:r>
              <a:rPr lang="de-DE" altLang="de-DE" sz="1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on </a:t>
            </a:r>
            <a:r>
              <a:rPr lang="de-DE" altLang="de-DE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Jonas Klein </a:t>
            </a:r>
            <a:endParaRPr lang="de-DE" altLang="de-DE" sz="18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Ausbildungsbetrieb: </a:t>
            </a:r>
            <a:r>
              <a:rPr lang="de-DE" altLang="de-DE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Schreinerei Grabow Bochum GmbH</a:t>
            </a:r>
            <a:endParaRPr lang="de-DE" altLang="de-DE" sz="2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cxnSp>
        <p:nvCxnSpPr>
          <p:cNvPr id="5" name="Gerade Verbindung 4"/>
          <p:cNvCxnSpPr/>
          <p:nvPr/>
        </p:nvCxnSpPr>
        <p:spPr>
          <a:xfrm>
            <a:off x="0" y="1504950"/>
            <a:ext cx="9144000" cy="0"/>
          </a:xfrm>
          <a:prstGeom prst="line">
            <a:avLst/>
          </a:prstGeom>
          <a:ln w="15875" cmpd="sng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515" name="Rectangle 4"/>
          <p:cNvSpPr>
            <a:spLocks noChangeArrowheads="1"/>
          </p:cNvSpPr>
          <p:nvPr/>
        </p:nvSpPr>
        <p:spPr bwMode="auto">
          <a:xfrm>
            <a:off x="971550" y="433388"/>
            <a:ext cx="6913563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de-DE" altLang="de-DE" sz="2400" b="1">
                <a:solidFill>
                  <a:srgbClr val="D96709"/>
                </a:solidFill>
                <a:latin typeface="Calibri" pitchFamily="34" charset="0"/>
              </a:rPr>
              <a:t>3. Preis</a:t>
            </a:r>
            <a:r>
              <a:rPr lang="de-DE" altLang="de-DE" sz="2400">
                <a:solidFill>
                  <a:srgbClr val="262626"/>
                </a:solidFill>
                <a:latin typeface="Calibri" pitchFamily="34" charset="0"/>
              </a:rPr>
              <a:t> </a:t>
            </a:r>
            <a:r>
              <a:rPr lang="de-DE" altLang="de-DE">
                <a:solidFill>
                  <a:srgbClr val="262626"/>
                </a:solidFill>
                <a:latin typeface="Calibri" pitchFamily="34" charset="0"/>
              </a:rPr>
              <a:t>für den </a:t>
            </a:r>
            <a:r>
              <a:rPr lang="de-DE" altLang="de-DE" sz="2400" b="1">
                <a:solidFill>
                  <a:srgbClr val="262626"/>
                </a:solidFill>
                <a:latin typeface="Calibri" pitchFamily="34" charset="0"/>
              </a:rPr>
              <a:t>Schreibtisch in Eiche</a:t>
            </a:r>
          </a:p>
        </p:txBody>
      </p:sp>
      <p:pic>
        <p:nvPicPr>
          <p:cNvPr id="64516" name="Picture 6" descr="Klein-Jonas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2200275" y="1708150"/>
            <a:ext cx="4456113" cy="297021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971550" y="901700"/>
            <a:ext cx="6913563" cy="539750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v</a:t>
            </a:r>
            <a:r>
              <a:rPr lang="de-DE" altLang="de-DE" sz="1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on </a:t>
            </a:r>
            <a:r>
              <a:rPr lang="de-DE" altLang="de-DE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Lars </a:t>
            </a:r>
            <a:r>
              <a:rPr lang="de-DE" altLang="de-DE" sz="24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Wittinghofer</a:t>
            </a:r>
            <a:endParaRPr lang="de-DE" altLang="de-DE" sz="18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Ausbildungsbetrieb: </a:t>
            </a:r>
            <a:r>
              <a:rPr lang="de-DE" altLang="de-DE" sz="24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Delseith</a:t>
            </a:r>
            <a:r>
              <a:rPr lang="de-DE" altLang="de-DE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 GmbH</a:t>
            </a:r>
            <a:endParaRPr lang="de-DE" altLang="de-DE" sz="2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cxnSp>
        <p:nvCxnSpPr>
          <p:cNvPr id="5" name="Gerade Verbindung 4"/>
          <p:cNvCxnSpPr/>
          <p:nvPr/>
        </p:nvCxnSpPr>
        <p:spPr>
          <a:xfrm>
            <a:off x="0" y="1504950"/>
            <a:ext cx="9144000" cy="0"/>
          </a:xfrm>
          <a:prstGeom prst="line">
            <a:avLst/>
          </a:prstGeom>
          <a:ln w="15875" cmpd="sng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971550" y="433388"/>
            <a:ext cx="6913563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de-DE" altLang="de-DE" sz="2400" b="1">
                <a:solidFill>
                  <a:srgbClr val="D96709"/>
                </a:solidFill>
                <a:latin typeface="Calibri" pitchFamily="34" charset="0"/>
              </a:rPr>
              <a:t>2. Preis</a:t>
            </a:r>
            <a:r>
              <a:rPr lang="de-DE" altLang="de-DE" sz="2400">
                <a:solidFill>
                  <a:srgbClr val="262626"/>
                </a:solidFill>
                <a:latin typeface="Calibri" pitchFamily="34" charset="0"/>
              </a:rPr>
              <a:t> </a:t>
            </a:r>
            <a:r>
              <a:rPr lang="de-DE" altLang="de-DE">
                <a:solidFill>
                  <a:srgbClr val="262626"/>
                </a:solidFill>
                <a:latin typeface="Calibri" pitchFamily="34" charset="0"/>
              </a:rPr>
              <a:t>für das </a:t>
            </a:r>
            <a:r>
              <a:rPr lang="de-DE" altLang="de-DE" sz="2400" b="1">
                <a:solidFill>
                  <a:srgbClr val="262626"/>
                </a:solidFill>
                <a:latin typeface="Calibri" pitchFamily="34" charset="0"/>
              </a:rPr>
              <a:t>Weinregal in MDF und Eiche</a:t>
            </a:r>
          </a:p>
        </p:txBody>
      </p:sp>
      <p:pic>
        <p:nvPicPr>
          <p:cNvPr id="65540" name="Picture 6" descr="Lars-Wittinghofer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2201863" y="1708150"/>
            <a:ext cx="4452937" cy="297021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Inhaltsplatzhalter 4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54088" y="1419225"/>
            <a:ext cx="3189287" cy="2389188"/>
          </a:xfrm>
        </p:spPr>
      </p:pic>
      <p:pic>
        <p:nvPicPr>
          <p:cNvPr id="20482" name="Inhaltsplatzhalter 13"/>
          <p:cNvPicPr>
            <a:picLocks noGrp="1" noChangeAspect="1"/>
          </p:cNvPicPr>
          <p:nvPr>
            <p:ph sz="quarter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4284663" y="1419225"/>
            <a:ext cx="3187700" cy="23891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1" name="Picture 5" descr="Lars-Wittinghofer-geoeffnet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1395413" y="635000"/>
            <a:ext cx="5938837" cy="39592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971550" y="901700"/>
            <a:ext cx="6913563" cy="539750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Marvin Alexander Robert</a:t>
            </a:r>
            <a:endParaRPr lang="de-DE" altLang="de-DE" sz="18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Ausbildungsbetrieb: </a:t>
            </a:r>
            <a:r>
              <a:rPr lang="de-DE" altLang="de-DE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Tischlermeister</a:t>
            </a:r>
            <a:r>
              <a:rPr lang="de-DE" altLang="de-DE" sz="1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 </a:t>
            </a:r>
            <a:r>
              <a:rPr lang="de-DE" altLang="de-DE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Dominik </a:t>
            </a:r>
            <a:r>
              <a:rPr lang="de-DE" altLang="de-DE" sz="24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Genee</a:t>
            </a:r>
            <a:endParaRPr lang="de-DE" altLang="de-DE" sz="2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cxnSp>
        <p:nvCxnSpPr>
          <p:cNvPr id="5" name="Gerade Verbindung 4"/>
          <p:cNvCxnSpPr/>
          <p:nvPr/>
        </p:nvCxnSpPr>
        <p:spPr>
          <a:xfrm>
            <a:off x="0" y="1504950"/>
            <a:ext cx="9144000" cy="0"/>
          </a:xfrm>
          <a:prstGeom prst="line">
            <a:avLst/>
          </a:prstGeom>
          <a:ln w="15875" cmpd="sng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971550" y="433388"/>
            <a:ext cx="6913563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de-DE" altLang="de-DE" sz="2400" b="1">
                <a:solidFill>
                  <a:srgbClr val="D96709"/>
                </a:solidFill>
                <a:latin typeface="Calibri" pitchFamily="34" charset="0"/>
              </a:rPr>
              <a:t>1. Preis</a:t>
            </a:r>
            <a:r>
              <a:rPr lang="de-DE" altLang="de-DE" sz="2400">
                <a:solidFill>
                  <a:srgbClr val="262626"/>
                </a:solidFill>
                <a:latin typeface="Calibri" pitchFamily="34" charset="0"/>
              </a:rPr>
              <a:t> </a:t>
            </a:r>
            <a:r>
              <a:rPr lang="de-DE" altLang="de-DE">
                <a:solidFill>
                  <a:srgbClr val="262626"/>
                </a:solidFill>
                <a:latin typeface="Calibri" pitchFamily="34" charset="0"/>
              </a:rPr>
              <a:t>für den </a:t>
            </a:r>
            <a:r>
              <a:rPr lang="de-DE" altLang="de-DE" sz="2400" b="1">
                <a:solidFill>
                  <a:srgbClr val="262626"/>
                </a:solidFill>
                <a:latin typeface="Calibri" pitchFamily="34" charset="0"/>
              </a:rPr>
              <a:t>Sekretär in Kirschbaum</a:t>
            </a:r>
          </a:p>
        </p:txBody>
      </p:sp>
      <p:pic>
        <p:nvPicPr>
          <p:cNvPr id="67588" name="Picture 6" descr="Robert-Marvin-Alexander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1787525" y="1708150"/>
            <a:ext cx="5280025" cy="297021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09" name="Picture 5" descr="Robert-Marvin-Alexander_geoeffnet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1395413" y="635000"/>
            <a:ext cx="5938837" cy="39592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9"/>
          <p:cNvSpPr>
            <a:spLocks noGrp="1" noChangeArrowheads="1"/>
          </p:cNvSpPr>
          <p:nvPr>
            <p:ph type="title"/>
          </p:nvPr>
        </p:nvSpPr>
        <p:spPr>
          <a:xfrm>
            <a:off x="971550" y="735013"/>
            <a:ext cx="6337300" cy="3457575"/>
          </a:xfrm>
        </p:spPr>
        <p:txBody>
          <a:bodyPr rtlCol="0">
            <a:noAutofit/>
          </a:bodyPr>
          <a:lstStyle/>
          <a:p>
            <a:pPr algn="l" eaLnBrk="1" fontAlgn="auto" hangingPunct="1">
              <a:lnSpc>
                <a:spcPct val="120000"/>
              </a:lnSpc>
              <a:spcAft>
                <a:spcPts val="0"/>
              </a:spcAft>
              <a:defRPr/>
            </a:pPr>
            <a:r>
              <a:rPr lang="de-DE" altLang="de-DE" sz="4800" b="1" dirty="0" smtClean="0">
                <a:solidFill>
                  <a:srgbClr val="F68D36"/>
                </a:solidFill>
              </a:rPr>
              <a:t>Herzlichen Dank </a:t>
            </a:r>
            <a:br>
              <a:rPr lang="de-DE" altLang="de-DE" sz="4800" b="1" dirty="0" smtClean="0">
                <a:solidFill>
                  <a:srgbClr val="F68D36"/>
                </a:solidFill>
              </a:rPr>
            </a:br>
            <a:r>
              <a:rPr lang="de-DE" altLang="de-DE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an das gesamte Team der</a:t>
            </a:r>
            <a:br>
              <a:rPr lang="de-DE" altLang="de-DE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de-DE" altLang="de-DE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Volksbank Bochum Witten eG</a:t>
            </a:r>
            <a:r>
              <a:rPr lang="de-DE" altLang="de-DE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/>
            </a:r>
            <a:br>
              <a:rPr lang="de-DE" altLang="de-DE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de-DE" altLang="de-DE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für die tolle Unterstützung unserer Veranstaltung!</a:t>
            </a:r>
          </a:p>
        </p:txBody>
      </p:sp>
      <p:cxnSp>
        <p:nvCxnSpPr>
          <p:cNvPr id="5" name="Gerade Verbindung 4"/>
          <p:cNvCxnSpPr/>
          <p:nvPr/>
        </p:nvCxnSpPr>
        <p:spPr>
          <a:xfrm>
            <a:off x="0" y="5002213"/>
            <a:ext cx="9144000" cy="0"/>
          </a:xfrm>
          <a:prstGeom prst="line">
            <a:avLst/>
          </a:prstGeom>
          <a:ln w="15875" cmpd="sng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950913"/>
            <a:ext cx="6697663" cy="2863850"/>
          </a:xfrm>
        </p:spPr>
        <p:txBody>
          <a:bodyPr rtlCol="0">
            <a:normAutofit/>
          </a:bodyPr>
          <a:lstStyle/>
          <a:p>
            <a:pPr algn="l" eaLnBrk="1" fontAlgn="auto" hangingPunct="1">
              <a:lnSpc>
                <a:spcPct val="120000"/>
              </a:lnSpc>
              <a:spcAft>
                <a:spcPts val="0"/>
              </a:spcAft>
              <a:defRPr/>
            </a:pPr>
            <a:r>
              <a:rPr lang="de-DE" altLang="de-DE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Vorstand und Geschäftsführung </a:t>
            </a:r>
            <a:br>
              <a:rPr lang="de-DE" altLang="de-DE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de-DE" altLang="de-DE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der </a:t>
            </a:r>
            <a:r>
              <a:rPr lang="de-DE" altLang="de-DE" sz="4000" b="1" dirty="0" smtClean="0">
                <a:solidFill>
                  <a:srgbClr val="F68D36"/>
                </a:solidFill>
              </a:rPr>
              <a:t>Tischler-Innung Ruhr</a:t>
            </a:r>
            <a:r>
              <a:rPr lang="de-DE" altLang="de-DE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/>
            </a:r>
            <a:br>
              <a:rPr lang="de-DE" altLang="de-DE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de-DE" altLang="de-DE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gratulieren herzlich zum erfolgreichen Abschluss Ihrer Berufsausbildung!</a:t>
            </a:r>
          </a:p>
        </p:txBody>
      </p:sp>
      <p:cxnSp>
        <p:nvCxnSpPr>
          <p:cNvPr id="4" name="Gerade Verbindung 3"/>
          <p:cNvCxnSpPr/>
          <p:nvPr/>
        </p:nvCxnSpPr>
        <p:spPr>
          <a:xfrm>
            <a:off x="0" y="5002213"/>
            <a:ext cx="9144000" cy="0"/>
          </a:xfrm>
          <a:prstGeom prst="line">
            <a:avLst/>
          </a:prstGeom>
          <a:ln w="15875" cmpd="sng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971550" y="411163"/>
            <a:ext cx="6913563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de-DE" altLang="de-DE" sz="2400" b="1">
                <a:solidFill>
                  <a:srgbClr val="262626"/>
                </a:solidFill>
                <a:latin typeface="Calibri" pitchFamily="34" charset="0"/>
              </a:rPr>
              <a:t>Benedikt Bals </a:t>
            </a:r>
            <a:endParaRPr lang="de-DE" altLang="de-DE" sz="2000">
              <a:solidFill>
                <a:srgbClr val="262626"/>
              </a:solidFill>
              <a:latin typeface="Calibri" pitchFamily="34" charset="0"/>
            </a:endParaRPr>
          </a:p>
          <a:p>
            <a:r>
              <a:rPr lang="de-DE" altLang="de-DE" sz="2000">
                <a:solidFill>
                  <a:srgbClr val="262626"/>
                </a:solidFill>
                <a:latin typeface="Calibri" pitchFamily="34" charset="0"/>
              </a:rPr>
              <a:t>Ausbildungsbetrieb:</a:t>
            </a:r>
            <a:r>
              <a:rPr lang="de-DE" altLang="de-DE" sz="2400">
                <a:solidFill>
                  <a:srgbClr val="262626"/>
                </a:solidFill>
                <a:latin typeface="Calibri" pitchFamily="34" charset="0"/>
              </a:rPr>
              <a:t> </a:t>
            </a:r>
            <a:r>
              <a:rPr lang="de-DE" altLang="de-DE" sz="2400" b="1">
                <a:solidFill>
                  <a:srgbClr val="262626"/>
                </a:solidFill>
                <a:latin typeface="Calibri" pitchFamily="34" charset="0"/>
              </a:rPr>
              <a:t>Schreinerei Eckhardt GmbH</a:t>
            </a:r>
          </a:p>
        </p:txBody>
      </p:sp>
      <p:pic>
        <p:nvPicPr>
          <p:cNvPr id="22530" name="Inhaltsplatzhalter 5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1403350" y="1058863"/>
            <a:ext cx="5281613" cy="2970212"/>
          </a:xfrm>
        </p:spPr>
      </p:pic>
      <p:cxnSp>
        <p:nvCxnSpPr>
          <p:cNvPr id="5" name="Gerade Verbindung 4"/>
          <p:cNvCxnSpPr/>
          <p:nvPr/>
        </p:nvCxnSpPr>
        <p:spPr>
          <a:xfrm>
            <a:off x="0" y="1492250"/>
            <a:ext cx="9144000" cy="0"/>
          </a:xfrm>
          <a:prstGeom prst="line">
            <a:avLst/>
          </a:prstGeom>
          <a:ln w="15875" cmpd="sng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979488" y="1058863"/>
            <a:ext cx="6911975" cy="379412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Gesellenstück: </a:t>
            </a:r>
            <a:r>
              <a:rPr lang="de-DE" altLang="de-DE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TV-Möbel in Eiche</a:t>
            </a:r>
            <a:endParaRPr lang="de-DE" altLang="de-DE" sz="2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971550" y="411163"/>
            <a:ext cx="6913563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de-DE" altLang="de-DE" sz="2400" b="1">
                <a:solidFill>
                  <a:srgbClr val="262626"/>
                </a:solidFill>
                <a:latin typeface="Calibri" pitchFamily="34" charset="0"/>
              </a:rPr>
              <a:t>Daniel Bergermann </a:t>
            </a:r>
            <a:endParaRPr lang="de-DE" altLang="de-DE" sz="2000">
              <a:solidFill>
                <a:srgbClr val="262626"/>
              </a:solidFill>
              <a:latin typeface="Calibri" pitchFamily="34" charset="0"/>
            </a:endParaRPr>
          </a:p>
          <a:p>
            <a:r>
              <a:rPr lang="de-DE" altLang="de-DE">
                <a:solidFill>
                  <a:srgbClr val="262626"/>
                </a:solidFill>
              </a:rPr>
              <a:t>Ausbildungsbetrieb:</a:t>
            </a:r>
            <a:r>
              <a:rPr lang="de-DE" altLang="de-DE"/>
              <a:t> </a:t>
            </a:r>
            <a:r>
              <a:rPr lang="de-DE" altLang="de-DE" sz="2400" b="1">
                <a:solidFill>
                  <a:srgbClr val="262626"/>
                </a:solidFill>
                <a:latin typeface="Calibri" pitchFamily="34" charset="0"/>
              </a:rPr>
              <a:t>Eusten &amp; Wrobel GbR</a:t>
            </a:r>
          </a:p>
        </p:txBody>
      </p:sp>
      <p:pic>
        <p:nvPicPr>
          <p:cNvPr id="23554" name="Inhaltsplatzhalter 1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1908175" y="1192213"/>
            <a:ext cx="4457700" cy="2970212"/>
          </a:xfrm>
        </p:spPr>
      </p:pic>
      <p:cxnSp>
        <p:nvCxnSpPr>
          <p:cNvPr id="5" name="Gerade Verbindung 4"/>
          <p:cNvCxnSpPr/>
          <p:nvPr/>
        </p:nvCxnSpPr>
        <p:spPr>
          <a:xfrm>
            <a:off x="0" y="1492250"/>
            <a:ext cx="9144000" cy="0"/>
          </a:xfrm>
          <a:prstGeom prst="line">
            <a:avLst/>
          </a:prstGeom>
          <a:ln w="15875" cmpd="sng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979488" y="1004888"/>
            <a:ext cx="6911975" cy="433387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Gesellenstück: </a:t>
            </a:r>
            <a:r>
              <a:rPr lang="de-DE" altLang="de-DE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Schreibtisch in Eiche und Glas</a:t>
            </a:r>
            <a:endParaRPr lang="de-DE" altLang="de-DE" sz="2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Inhaltsplatzhalter 12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979613" y="1433513"/>
            <a:ext cx="5184775" cy="3455987"/>
          </a:xfrm>
        </p:spPr>
      </p:pic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971550" y="411163"/>
            <a:ext cx="6913563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de-DE" altLang="de-DE" sz="2400" b="1">
                <a:solidFill>
                  <a:srgbClr val="262626"/>
                </a:solidFill>
                <a:latin typeface="Calibri" pitchFamily="34" charset="0"/>
              </a:rPr>
              <a:t>Christoph Brüseke </a:t>
            </a:r>
            <a:r>
              <a:rPr lang="de-DE" altLang="de-DE" sz="2000">
                <a:solidFill>
                  <a:srgbClr val="262626"/>
                </a:solidFill>
                <a:latin typeface="Calibri" pitchFamily="34" charset="0"/>
              </a:rPr>
              <a:t> </a:t>
            </a:r>
          </a:p>
          <a:p>
            <a:r>
              <a:rPr lang="de-DE" altLang="de-DE">
                <a:solidFill>
                  <a:srgbClr val="262626"/>
                </a:solidFill>
              </a:rPr>
              <a:t>Ausbildungsbetrieb:</a:t>
            </a:r>
            <a:r>
              <a:rPr lang="de-DE" altLang="de-DE"/>
              <a:t> </a:t>
            </a:r>
            <a:r>
              <a:rPr lang="de-DE" altLang="de-DE" sz="2400" b="1">
                <a:solidFill>
                  <a:srgbClr val="262626"/>
                </a:solidFill>
                <a:latin typeface="Calibri" pitchFamily="34" charset="0"/>
              </a:rPr>
              <a:t>Hartmut Rudolf Nimz</a:t>
            </a:r>
          </a:p>
        </p:txBody>
      </p:sp>
      <p:cxnSp>
        <p:nvCxnSpPr>
          <p:cNvPr id="5" name="Gerade Verbindung 4"/>
          <p:cNvCxnSpPr/>
          <p:nvPr/>
        </p:nvCxnSpPr>
        <p:spPr>
          <a:xfrm>
            <a:off x="0" y="1492250"/>
            <a:ext cx="9144000" cy="0"/>
          </a:xfrm>
          <a:prstGeom prst="line">
            <a:avLst/>
          </a:prstGeom>
          <a:ln w="15875" cmpd="sng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979488" y="1004888"/>
            <a:ext cx="6911975" cy="433387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Gesellenstück: </a:t>
            </a:r>
            <a:r>
              <a:rPr lang="de-DE" altLang="de-DE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Vitrine in Eiche</a:t>
            </a:r>
            <a:endParaRPr lang="de-DE" altLang="de-DE" sz="2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</p:bldLst>
  </p:timing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632</Words>
  <Application>Microsoft Office PowerPoint</Application>
  <PresentationFormat>Bildschirmpräsentation (16:9)</PresentationFormat>
  <Paragraphs>133</Paragraphs>
  <Slides>53</Slides>
  <Notes>1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53</vt:i4>
      </vt:variant>
    </vt:vector>
  </HeadingPairs>
  <TitlesOfParts>
    <vt:vector size="54" baseType="lpstr">
      <vt:lpstr>Larissa</vt:lpstr>
      <vt:lpstr>Herzlich Willkommen  in der Volksbank Bochum Witten eG zur Sommer - Freisprechungsfeier  und Ausstellungseröffnung   „DIE GUTE FORM“ am 12. Juli 2017.</vt:lpstr>
      <vt:lpstr>PowerPoint-Präsentation</vt:lpstr>
      <vt:lpstr>PowerPoint-Präsentation</vt:lpstr>
      <vt:lpstr>PowerPoint-Präsentation</vt:lpstr>
      <vt:lpstr>PowerPoint-Präsentation</vt:lpstr>
      <vt:lpstr>Vorstand und Geschäftsführung  der Tischler-Innung Ruhr gratulieren herzlich zum erfolgreichen Abschluss Ihrer Berufsausbildung!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Prüfungsbeste/r der  der Sommer-Gesellenprüfung 2017   der Tischler-Innung Ruhr ist .. </vt:lpstr>
      <vt:lpstr>PowerPoint-Präsentation</vt:lpstr>
      <vt:lpstr>Preisverleihung im  Gestaltungswettbewerb   DIE GUTE FORM 2017  – Tischler gestalten ihr Gesellenstück – </vt:lpstr>
      <vt:lpstr>PowerPoint-Präsentation</vt:lpstr>
      <vt:lpstr>Vorstand und Geschäftsführung  der Tischler-Innung Ruhr gratulieren den Preisträger/Innen!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Herzlichen Dank  an das gesamte Team der Volksbank Bochum Witten eG für die tolle Unterstützung unserer Veranstaltung!</vt:lpstr>
    </vt:vector>
  </TitlesOfParts>
  <Company>KREISHANDWERKERSCHAFT RUHR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Britta Klein</dc:creator>
  <cp:lastModifiedBy>Britta Klein</cp:lastModifiedBy>
  <cp:revision>74</cp:revision>
  <cp:lastPrinted>2017-07-12T10:13:26Z</cp:lastPrinted>
  <dcterms:created xsi:type="dcterms:W3CDTF">2017-06-28T11:26:16Z</dcterms:created>
  <dcterms:modified xsi:type="dcterms:W3CDTF">2017-07-12T10:19:57Z</dcterms:modified>
</cp:coreProperties>
</file>